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39" r:id="rId4"/>
    <p:sldId id="340" r:id="rId5"/>
    <p:sldId id="261" r:id="rId6"/>
    <p:sldId id="314" r:id="rId7"/>
    <p:sldId id="315" r:id="rId8"/>
    <p:sldId id="316" r:id="rId9"/>
    <p:sldId id="317" r:id="rId10"/>
    <p:sldId id="318" r:id="rId11"/>
    <p:sldId id="319" r:id="rId12"/>
    <p:sldId id="321" r:id="rId13"/>
    <p:sldId id="323" r:id="rId14"/>
    <p:sldId id="324" r:id="rId15"/>
    <p:sldId id="325" r:id="rId16"/>
    <p:sldId id="326" r:id="rId17"/>
    <p:sldId id="327" r:id="rId18"/>
    <p:sldId id="322" r:id="rId19"/>
    <p:sldId id="328" r:id="rId20"/>
    <p:sldId id="330" r:id="rId21"/>
    <p:sldId id="331" r:id="rId22"/>
    <p:sldId id="336" r:id="rId23"/>
    <p:sldId id="461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9" r:id="rId32"/>
    <p:sldId id="389" r:id="rId33"/>
    <p:sldId id="350" r:id="rId3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2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5407" autoAdjust="0"/>
  </p:normalViewPr>
  <p:slideViewPr>
    <p:cSldViewPr>
      <p:cViewPr varScale="1">
        <p:scale>
          <a:sx n="98" d="100"/>
          <a:sy n="98" d="100"/>
        </p:scale>
        <p:origin x="210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7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320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A50CBC-8F27-4571-9CF4-87917B3DA01C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E861E8E-D392-497B-BB21-122DD7C27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71763A-5E33-45E3-A8F2-56DFE0C2155C}" type="datetime1">
              <a:rPr lang="ru-RU" noProof="0" smtClean="0"/>
              <a:t>16.03.2022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55D449-B875-4B8D-8E66-224D27E54C9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573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93576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9429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pic>
        <p:nvPicPr>
          <p:cNvPr id="7" name="Рисунок 6" descr="Линия электрокардиограммы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EFEAE4-C28C-4D92-9EE7-D62CEDC101DF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descr="Прямоугольник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5976BF-C51C-4515-9E22-BF2015252BD8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242D3C-8192-478D-9985-D3160EF3F3C3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раздела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descr="Прямоугольник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rtlCol="0" anchor="b">
            <a:normAutofit/>
          </a:bodyPr>
          <a:lstStyle>
            <a:lvl1pPr rtl="0">
              <a:lnSpc>
                <a:spcPct val="80000"/>
              </a:lnSpc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 rtlCol="0"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6D9427-7660-4399-80F6-CD7B8B8E5C35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80393-315E-4AB9-9FE2-63E995E945C8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D32718-8B06-4985-8D7D-9E16F3F044C8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15AB6-67B4-4D7E-9378-C270C29E4245}" type="datetime1">
              <a:rPr lang="ru-RU" smtClean="0"/>
              <a:t>16.03.2022</a:t>
            </a:fld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descr="Прямоугольник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 descr="Прямоугольник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descr="Прямоугольник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 descr="Прямоугольник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требуется добавить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красная полоса" descr="Красная полоса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3FDB9577-6D70-481F-BBF8-A759884E5182}" type="datetime1">
              <a:rPr lang="ru-RU" noProof="0" smtClean="0"/>
              <a:t>16.03.2022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utledge.com/An-Introduction-to-Biomaterials/Hollinger/p/book/9781439812563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utledge.com/The-Medical-Device-RD-Handbook/Kucklick/p/book/9781439811894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cat.org/title/introduction-to-biomaterials/oclc/60902807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ngerprofessional.de/clinical-applications-of-biomaterials/12345128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sevier.com/books/hemocompatibility-of-biomaterials-for-clinical-applications/siedlecki/978-0-08-100497-5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olecular-Architectonics-Nanoarchitectonics-Nanostructure-Technology/dp/9811641889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#bookmark267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bookdepository.com/Concepts-Design-Materials-Nanoarchitectonics-Omar-Azzaroni/978178801802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#bookmark270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logobook.ru/prod_show.php?object_uid=12867480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sevier.com/books/nanoarchitectonics-in-biomedicine/grumezescu/978-0-12-816200-2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Nanozymology-Connecting-Nanotechnology-Nanostructure-Technology-ebook/dp/B084CW42NJ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Anisotropic-Shape-Selective-Nanomaterials-Structure-Property-Relationships-ebook/dp/B073Y12XWF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319-29761-3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uta5Vo86XL4?start=5&amp;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Introduction-Biomaterials-Engineering-Applications-Biomedical/dp/052111690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ey.com/en-us/Advanced+Biomaterials%3A+Fundamentals%2C+Processing%2C+and+Applications+-p-9780470193402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sevier.com/books/biomaterials-science/ratner/978-0-08-047036-8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ey.com/en-be/Advanced+Biomaterials+and+Biodevices-p-9781118773635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7368" y="1828800"/>
            <a:ext cx="4824536" cy="3177380"/>
          </a:xfrm>
        </p:spPr>
        <p:txBody>
          <a:bodyPr rtlCol="0"/>
          <a:lstStyle/>
          <a:p>
            <a:pPr rtl="0"/>
            <a:r>
              <a:rPr lang="ru-RU" dirty="0"/>
              <a:t>Биоматериалы и биомеханика ткани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Тема 2.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6AEA6-EF3F-4876-B355-3A1820E4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1974 ОПРЕДЕЛЕНИЕ БИОМАТЕРИАЛА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572C7-FAD4-4460-BFD6-3C57DC253CED}"/>
              </a:ext>
            </a:extLst>
          </p:cNvPr>
          <p:cNvSpPr txBox="1"/>
          <p:nvPr/>
        </p:nvSpPr>
        <p:spPr>
          <a:xfrm>
            <a:off x="3647729" y="1772816"/>
            <a:ext cx="85442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Первое общепринятое определение слова </a:t>
            </a:r>
            <a:r>
              <a:rPr lang="fy-NL" sz="1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« 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биоматериал</a:t>
            </a:r>
            <a:r>
              <a:rPr lang="fy-NL" sz="1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» 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было </a:t>
            </a:r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да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но во время шестого </a:t>
            </a:r>
            <a:r>
              <a:rPr lang="fy-NL" sz="1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« 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Ежегодного международного симпозиума по биоматериалам</a:t>
            </a:r>
            <a:r>
              <a:rPr lang="fy-NL" sz="1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» 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в Клемсоне, Южная Каролина (США), в 1974 году: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1F543-2CA3-43D5-B748-C50E925570B9}"/>
              </a:ext>
            </a:extLst>
          </p:cNvPr>
          <p:cNvSpPr txBox="1"/>
          <p:nvPr/>
        </p:nvSpPr>
        <p:spPr>
          <a:xfrm>
            <a:off x="4943069" y="2842460"/>
            <a:ext cx="60976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i="1" dirty="0"/>
              <a:t>Биоматериал представляет собой систематически, фармакологически инертное вещество, предназначенное для имплантации или включения в живую систему.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F3416-A09B-4BF3-9C40-671600225537}"/>
              </a:ext>
            </a:extLst>
          </p:cNvPr>
          <p:cNvSpPr txBox="1"/>
          <p:nvPr/>
        </p:nvSpPr>
        <p:spPr>
          <a:xfrm>
            <a:off x="3719736" y="4826675"/>
            <a:ext cx="85442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Удивительно, но это определение, представленное через 5 лет после того, как профессор Ларри Л. </a:t>
            </a:r>
            <a:r>
              <a:rPr lang="ru-RU" dirty="0" err="1"/>
              <a:t>Хенч</a:t>
            </a:r>
            <a:r>
              <a:rPr lang="ru-RU" dirty="0"/>
              <a:t> запатентовал первое биоактивное стекло </a:t>
            </a:r>
            <a:r>
              <a:rPr lang="en-US" dirty="0"/>
              <a:t>[</a:t>
            </a:r>
            <a:r>
              <a:rPr lang="en-US" dirty="0">
                <a:hlinkClick r:id="" action="ppaction://noaction"/>
              </a:rPr>
              <a:t>6</a:t>
            </a:r>
            <a:r>
              <a:rPr lang="en-US" dirty="0"/>
              <a:t>,</a:t>
            </a:r>
            <a:r>
              <a:rPr lang="en-US" dirty="0">
                <a:hlinkClick r:id="" action="ppaction://noaction"/>
              </a:rPr>
              <a:t>7</a:t>
            </a:r>
            <a:r>
              <a:rPr lang="en-US" dirty="0"/>
              <a:t>]</a:t>
            </a:r>
            <a:r>
              <a:rPr lang="ru-RU" dirty="0"/>
              <a:t>, исключает все биологически активные соединения</a:t>
            </a:r>
            <a:r>
              <a:rPr lang="en-US" dirty="0"/>
              <a:t>: </a:t>
            </a:r>
            <a:endParaRPr lang="ru-RU" dirty="0"/>
          </a:p>
          <a:p>
            <a:endParaRPr lang="ru-RU" dirty="0"/>
          </a:p>
          <a:p>
            <a:r>
              <a:rPr lang="ru-RU" dirty="0"/>
              <a:t>"Биоматериалы первого поколения были выбраны так, чтобы быть как можно более биоинертными и, таким образом, свести к минимуму рубцовую ткань на границе с тканями хозяина."</a:t>
            </a:r>
          </a:p>
        </p:txBody>
      </p:sp>
      <p:pic>
        <p:nvPicPr>
          <p:cNvPr id="5122" name="Picture 2" descr="An Introduction to Biomaterials  book cover">
            <a:extLst>
              <a:ext uri="{FF2B5EF4-FFF2-40B4-BE49-F238E27FC236}">
                <a16:creationId xmlns:a16="http://schemas.microsoft.com/office/drawing/2014/main" id="{5B044A78-FCBF-4EEB-BE8F-3D416EDAF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00808"/>
            <a:ext cx="3078138" cy="45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F85B8-5E71-4B44-9C87-87EBA29645F8}"/>
              </a:ext>
            </a:extLst>
          </p:cNvPr>
          <p:cNvSpPr txBox="1"/>
          <p:nvPr/>
        </p:nvSpPr>
        <p:spPr>
          <a:xfrm>
            <a:off x="209550" y="6278218"/>
            <a:ext cx="30781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https://www.routledge.com/An-Introduction-to-Biomaterials/Hollinger/p/book/9781439812563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35045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4F59C-A45B-4C18-9A2A-307ED233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БИОМАТЕРИАЛЫ - "ИНЕРТНЫЕ ВЕЩЕСТВА"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A09AE-3669-44B4-B4A3-709451127D43}"/>
              </a:ext>
            </a:extLst>
          </p:cNvPr>
          <p:cNvSpPr txBox="1"/>
          <p:nvPr/>
        </p:nvSpPr>
        <p:spPr>
          <a:xfrm>
            <a:off x="2639616" y="1628800"/>
            <a:ext cx="95523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Отсутствие негативных реакций на присутствие биоматериалов in </a:t>
            </a:r>
            <a:r>
              <a:rPr lang="ru-RU" dirty="0" err="1"/>
              <a:t>vivo</a:t>
            </a:r>
            <a:r>
              <a:rPr lang="ru-RU" dirty="0"/>
              <a:t> было в значительной степени приоритетным в отношении их потенциальных полезных биоактивных эффектов. Чтобы в полной мере оценить значение этого утверждения, мы можем принять во внимание, что в 1974 г. армия Соединенных Штатов все еще участвовала в войне во Вьетнаме, и отказ от материалов костного трансплантата у раненых ветеранов войны был открытой медицинской проблемой </a:t>
            </a:r>
            <a:r>
              <a:rPr lang="en-US" dirty="0"/>
              <a:t>[</a:t>
            </a:r>
            <a:r>
              <a:rPr lang="en-US" dirty="0">
                <a:hlinkClick r:id="" action="ppaction://noaction"/>
              </a:rPr>
              <a:t>7</a:t>
            </a:r>
            <a:r>
              <a:rPr lang="en-US" dirty="0"/>
              <a:t>]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Профессору Пер-Ингвару </a:t>
            </a:r>
            <a:r>
              <a:rPr lang="ru-RU" dirty="0" err="1"/>
              <a:t>Бранемарку</a:t>
            </a:r>
            <a:r>
              <a:rPr lang="ru-RU" dirty="0"/>
              <a:t> потребовалось еще шесть лет, чтобы, наконец, внедрить имплантаты из титановых сплавов</a:t>
            </a:r>
            <a:r>
              <a:rPr lang="en-US" dirty="0"/>
              <a:t> [</a:t>
            </a:r>
            <a:r>
              <a:rPr lang="en-US" dirty="0">
                <a:hlinkClick r:id="" action="ppaction://noaction"/>
              </a:rPr>
              <a:t>8</a:t>
            </a:r>
            <a:r>
              <a:rPr lang="en-US" dirty="0"/>
              <a:t>]</a:t>
            </a:r>
            <a:r>
              <a:rPr lang="ru-RU" dirty="0"/>
              <a:t>, что значительно снизило вероятность отторжения ортопедических имплантатов без ущерба для механических характеристик.</a:t>
            </a:r>
            <a:endParaRPr lang="en-US" dirty="0"/>
          </a:p>
          <a:p>
            <a:endParaRPr lang="en-US" dirty="0"/>
          </a:p>
          <a:p>
            <a:r>
              <a:rPr lang="ru-RU" dirty="0"/>
              <a:t>Технология биоматериалов быстро развивалась в 19-м и 20-м веках, но, с исторической точки зрения: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 достижений в области микробиологии, достигнутых </a:t>
            </a:r>
            <a:r>
              <a:rPr lang="ru-RU" b="1" dirty="0"/>
              <a:t>Луи Пастером </a:t>
            </a:r>
            <a:r>
              <a:rPr lang="ru-RU" dirty="0"/>
              <a:t>(1822–1895 </a:t>
            </a:r>
            <a:r>
              <a:rPr lang="ru-RU" dirty="0" err="1"/>
              <a:t>гг</a:t>
            </a:r>
            <a:r>
              <a:rPr lang="ru-RU" dirty="0"/>
              <a:t>) </a:t>
            </a:r>
            <a:r>
              <a:rPr lang="en-US" dirty="0"/>
              <a:t>[</a:t>
            </a:r>
            <a:r>
              <a:rPr lang="en-US" dirty="0">
                <a:hlinkClick r:id="" action="ppaction://noaction"/>
              </a:rPr>
              <a:t>9</a:t>
            </a:r>
            <a:r>
              <a:rPr lang="en-US" dirty="0"/>
              <a:t>]</a:t>
            </a:r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усовершенствований в области стерилизации, достигнутых </a:t>
            </a:r>
            <a:r>
              <a:rPr lang="ru-RU" b="1" dirty="0"/>
              <a:t>Джозефом Листером</a:t>
            </a:r>
            <a:r>
              <a:rPr lang="ru-RU" dirty="0"/>
              <a:t> (1827–1895 гг.) 1912 г. </a:t>
            </a:r>
            <a:r>
              <a:rPr lang="en-US" dirty="0"/>
              <a:t>[</a:t>
            </a:r>
            <a:r>
              <a:rPr lang="en-US" dirty="0">
                <a:hlinkClick r:id="" action="ppaction://noaction"/>
              </a:rPr>
              <a:t>10</a:t>
            </a:r>
            <a:r>
              <a:rPr lang="en-US" dirty="0"/>
              <a:t>]</a:t>
            </a:r>
            <a:r>
              <a:rPr lang="ru-RU" dirty="0"/>
              <a:t>, </a:t>
            </a:r>
          </a:p>
          <a:p>
            <a:endParaRPr lang="ru-RU" dirty="0"/>
          </a:p>
          <a:p>
            <a:r>
              <a:rPr lang="ru-RU" b="1" dirty="0"/>
              <a:t>отсутствие побочных реакций </a:t>
            </a:r>
            <a:r>
              <a:rPr lang="ru-RU" dirty="0"/>
              <a:t>по-прежнему считалось наилучшим возможным результатом операции.</a:t>
            </a:r>
          </a:p>
          <a:p>
            <a:endParaRPr lang="ru-RU" dirty="0"/>
          </a:p>
        </p:txBody>
      </p:sp>
      <p:pic>
        <p:nvPicPr>
          <p:cNvPr id="6146" name="Picture 2" descr="The Medical Device R&amp;D Handbook  book cover">
            <a:extLst>
              <a:ext uri="{FF2B5EF4-FFF2-40B4-BE49-F238E27FC236}">
                <a16:creationId xmlns:a16="http://schemas.microsoft.com/office/drawing/2014/main" id="{334A60F6-7E7F-4947-8FC5-1628A885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91" y="2175445"/>
            <a:ext cx="246415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0AB62F-1636-4A37-B504-754A3CE72234}"/>
              </a:ext>
            </a:extLst>
          </p:cNvPr>
          <p:cNvSpPr txBox="1"/>
          <p:nvPr/>
        </p:nvSpPr>
        <p:spPr>
          <a:xfrm>
            <a:off x="263352" y="5979862"/>
            <a:ext cx="23476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https://www.routledge.com/The-Medical-Device-RD-Handbook/Kucklick/p/book/9781439811894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51105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BE0C7-4B30-4FC5-8610-D2C1D548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1982 ОПРЕДЕЛЕНИЕ БИОМАТЕРИАЛОВ - "АКТИВНЫЕ И ИНЕРТНЫЕ ВЕЩЕСТВА"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26119-65E0-4C45-8DA1-CED496FC0E59}"/>
              </a:ext>
            </a:extLst>
          </p:cNvPr>
          <p:cNvSpPr txBox="1"/>
          <p:nvPr/>
        </p:nvSpPr>
        <p:spPr>
          <a:xfrm>
            <a:off x="2639615" y="1424783"/>
            <a:ext cx="9543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Широко принятое определение биоматериалов, включающее в себя как инертные, так и активные вещества, было впервые дано во время « </a:t>
            </a:r>
            <a:r>
              <a:rPr lang="ru-RU" dirty="0" err="1"/>
              <a:t>Консенсусной</a:t>
            </a:r>
            <a:r>
              <a:rPr lang="ru-RU" dirty="0"/>
              <a:t> конференции национальных институтов здравоохранения по развитию клинического применения биоматериалов» , состоявшейся в </a:t>
            </a:r>
            <a:r>
              <a:rPr lang="ru-RU" dirty="0" err="1"/>
              <a:t>Бетесде</a:t>
            </a:r>
            <a:r>
              <a:rPr lang="ru-RU" dirty="0"/>
              <a:t>, штат Мэриленд (США), в 1982 г. </a:t>
            </a:r>
            <a:r>
              <a:rPr lang="en-US" dirty="0"/>
              <a:t>[</a:t>
            </a:r>
            <a:r>
              <a:rPr lang="en-US" dirty="0">
                <a:hlinkClick r:id="" action="ppaction://noaction"/>
              </a:rPr>
              <a:t>11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FD441-EDDC-4621-AA2B-D0D28F2CF97E}"/>
              </a:ext>
            </a:extLst>
          </p:cNvPr>
          <p:cNvSpPr txBox="1"/>
          <p:nvPr/>
        </p:nvSpPr>
        <p:spPr>
          <a:xfrm>
            <a:off x="2855639" y="2625112"/>
            <a:ext cx="92355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1" dirty="0"/>
              <a:t>Вещество (кроме лекарственного средства) или комбинация веществ,</a:t>
            </a:r>
          </a:p>
          <a:p>
            <a:pPr algn="ctr"/>
            <a:r>
              <a:rPr lang="ru-RU" sz="2400" b="1" i="1" dirty="0"/>
              <a:t>синтетические или натуральные по происхождению, которые можно использовать в течение любого периода времени, целиком или как часть системы, которая лечит, дополняет или заменяет любую ткань, орган или функцию организма.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93A52-05C0-4F54-BD0C-DA185ABFF530}"/>
              </a:ext>
            </a:extLst>
          </p:cNvPr>
          <p:cNvSpPr txBox="1"/>
          <p:nvPr/>
        </p:nvSpPr>
        <p:spPr>
          <a:xfrm>
            <a:off x="2855639" y="4933436"/>
            <a:ext cx="92800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Это определение в основном является расширением заявления доктора Коэна от 1967 г. н.э. с двумя основными дополнениями: понятием "время in </a:t>
            </a:r>
            <a:r>
              <a:rPr lang="ru-RU" dirty="0" err="1"/>
              <a:t>vivo</a:t>
            </a:r>
            <a:r>
              <a:rPr lang="ru-RU" dirty="0"/>
              <a:t>" и уточнением важности биомедицинской функции.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Ожидается, что характеристики биоматериалов сохранятся с течением времени, и возможные побочные реакции необходимо предотвращать не только во время их первоначального применения.</a:t>
            </a:r>
          </a:p>
        </p:txBody>
      </p:sp>
      <p:pic>
        <p:nvPicPr>
          <p:cNvPr id="7170" name="Picture 2" descr="An introduction to biomaterials">
            <a:extLst>
              <a:ext uri="{FF2B5EF4-FFF2-40B4-BE49-F238E27FC236}">
                <a16:creationId xmlns:a16="http://schemas.microsoft.com/office/drawing/2014/main" id="{6506F49E-B0F6-433F-9334-04531DB2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99" y="2132856"/>
            <a:ext cx="2467968" cy="36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9FD8-772E-41B7-8DA6-8E85E1B848F4}"/>
              </a:ext>
            </a:extLst>
          </p:cNvPr>
          <p:cNvSpPr txBox="1"/>
          <p:nvPr/>
        </p:nvSpPr>
        <p:spPr>
          <a:xfrm>
            <a:off x="41070" y="6093296"/>
            <a:ext cx="2510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https://www.worldcat.org/title/introduction-to-biomaterials/oclc/60902807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82778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662DA-A6F9-41AC-AEB8-75693224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1987 </a:t>
            </a:r>
            <a:r>
              <a:rPr lang="ru-RU" dirty="0"/>
              <a:t>ОПРЕДЕЛЕНИЕ БИОМАТЕРИАЛА</a:t>
            </a:r>
            <a:r>
              <a:rPr lang="en-US" dirty="0"/>
              <a:t> </a:t>
            </a:r>
            <a:r>
              <a:rPr lang="ru-RU" dirty="0"/>
              <a:t>УИЛЬЯМСОМ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A3B82-6889-4DE2-B998-AE2479AF3004}"/>
              </a:ext>
            </a:extLst>
          </p:cNvPr>
          <p:cNvSpPr txBox="1"/>
          <p:nvPr/>
        </p:nvSpPr>
        <p:spPr>
          <a:xfrm>
            <a:off x="3071664" y="1628800"/>
            <a:ext cx="892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Совершенно другое и несколько новаторское определение биоматериала было дано профессором Дэвидом Франклином Уильямсом в 1987 </a:t>
            </a:r>
            <a:r>
              <a:rPr lang="en-US" dirty="0"/>
              <a:t>[</a:t>
            </a:r>
            <a:r>
              <a:rPr lang="en-US" dirty="0">
                <a:hlinkClick r:id="" action="ppaction://noaction"/>
              </a:rPr>
              <a:t>13</a:t>
            </a:r>
            <a:r>
              <a:rPr lang="en-US" dirty="0"/>
              <a:t>]</a:t>
            </a:r>
            <a:r>
              <a:rPr lang="ru-RU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2D1E67-07E0-4610-91EB-7FF47D75991E}"/>
              </a:ext>
            </a:extLst>
          </p:cNvPr>
          <p:cNvSpPr txBox="1"/>
          <p:nvPr/>
        </p:nvSpPr>
        <p:spPr>
          <a:xfrm>
            <a:off x="3287688" y="2765257"/>
            <a:ext cx="78848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1" dirty="0"/>
              <a:t>Биоматериал — нежизнеспособный материал, используемый в медицинском устройстве, предназначенный для взаимодействия с биологическими системами.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429F7-D9C9-4A57-B0D7-7F8EA293EB66}"/>
              </a:ext>
            </a:extLst>
          </p:cNvPr>
          <p:cNvSpPr txBox="1"/>
          <p:nvPr/>
        </p:nvSpPr>
        <p:spPr>
          <a:xfrm>
            <a:off x="3143672" y="4579313"/>
            <a:ext cx="89289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Определение явно не исключает лекарства и вращается вокруг концепции « нежизнеспособных » , что означает, что биоматериалы не должны быть или состоять из « живых тканей » при применении. Это определение явно исключает кость, связки, роговицу и кожные трансплантаты из списка биоматериалов, а также более  "экзотические" решения, такие как муравьиные головы, которые веками использовались в качестве хирургических скоб племенами Индии, Африки и Юга. Америка</a:t>
            </a:r>
            <a:r>
              <a:rPr lang="en-US" dirty="0"/>
              <a:t> [</a:t>
            </a:r>
            <a:r>
              <a:rPr lang="en-US" dirty="0">
                <a:hlinkClick r:id="" action="ppaction://noaction"/>
              </a:rPr>
              <a:t>14</a:t>
            </a:r>
            <a:r>
              <a:rPr lang="en-US" dirty="0"/>
              <a:t>]</a:t>
            </a:r>
            <a:r>
              <a:rPr lang="ru-RU" dirty="0"/>
              <a:t>.</a:t>
            </a:r>
          </a:p>
        </p:txBody>
      </p:sp>
      <p:pic>
        <p:nvPicPr>
          <p:cNvPr id="8194" name="Picture 2" descr="How Did Bioactive Glasses Revolutionize Medical Science? A Tribute to Larry Hench">
            <a:extLst>
              <a:ext uri="{FF2B5EF4-FFF2-40B4-BE49-F238E27FC236}">
                <a16:creationId xmlns:a16="http://schemas.microsoft.com/office/drawing/2014/main" id="{DC2B968E-F10C-485A-8718-68BE33028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" y="1916832"/>
            <a:ext cx="2831758" cy="426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90B6A-FC65-4D4D-B4ED-0FFA00B3395F}"/>
              </a:ext>
            </a:extLst>
          </p:cNvPr>
          <p:cNvSpPr txBox="1"/>
          <p:nvPr/>
        </p:nvSpPr>
        <p:spPr>
          <a:xfrm>
            <a:off x="167335" y="6375077"/>
            <a:ext cx="2831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https://www.springerprofessional.de/clinical-applications-of-biomaterials/12345128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19237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5E37-9BB4-48FA-AB60-C3496CCF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муравьиные головы как скобы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9750CE-BE73-43ED-A495-E871C39AB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4" y="1798067"/>
            <a:ext cx="7620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колько весит муравей и груз какой массы он может поднять">
            <a:extLst>
              <a:ext uri="{FF2B5EF4-FFF2-40B4-BE49-F238E27FC236}">
                <a16:creationId xmlns:a16="http://schemas.microsoft.com/office/drawing/2014/main" id="{0829EE2B-4718-41B9-BD88-904AD1703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146" y="2326704"/>
            <a:ext cx="47625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89BEC-7494-4A95-8826-8718D85D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1987 </a:t>
            </a:r>
            <a:r>
              <a:rPr lang="ru-RU" dirty="0"/>
              <a:t>ОПРЕДЕЛЕНИЕ БИОМАТЕРИАЛА</a:t>
            </a:r>
            <a:r>
              <a:rPr lang="en-US" dirty="0"/>
              <a:t> </a:t>
            </a:r>
            <a:r>
              <a:rPr lang="ru-RU" dirty="0"/>
              <a:t>УИЛЬЯМСОМ</a:t>
            </a:r>
            <a:r>
              <a:rPr lang="en-US" dirty="0"/>
              <a:t> (</a:t>
            </a:r>
            <a:r>
              <a:rPr lang="ru-RU" dirty="0"/>
              <a:t>Продолжение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0B024-03E6-4559-88F4-2A251C5AAD9D}"/>
              </a:ext>
            </a:extLst>
          </p:cNvPr>
          <p:cNvSpPr txBox="1"/>
          <p:nvPr/>
        </p:nvSpPr>
        <p:spPr>
          <a:xfrm>
            <a:off x="375342" y="1916832"/>
            <a:ext cx="11784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 исторической точки зрения костные и кожные алло- и </a:t>
            </a:r>
            <a:r>
              <a:rPr lang="ru-RU" dirty="0" err="1"/>
              <a:t>ксенотрансплантаты</a:t>
            </a:r>
            <a:r>
              <a:rPr lang="ru-RU" dirty="0"/>
              <a:t> не следует исключать из списка биоматериалов, поскольку они успешно использовались в процедурах восстановления кости (в частности, черепа) по крайней мере с 17 века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A1A9F-A364-455B-A541-EFEC0C14452D}"/>
              </a:ext>
            </a:extLst>
          </p:cNvPr>
          <p:cNvSpPr txBox="1"/>
          <p:nvPr/>
        </p:nvSpPr>
        <p:spPr>
          <a:xfrm>
            <a:off x="3863752" y="4293096"/>
            <a:ext cx="8064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1838 году была выполнена первая ксенотрансплантация роговицы от свиньи человеку Хара и Купером. Примечательно, что первая </a:t>
            </a:r>
            <a:r>
              <a:rPr lang="ru-RU" dirty="0" err="1"/>
              <a:t>аллотрансплантация</a:t>
            </a:r>
            <a:r>
              <a:rPr lang="ru-RU" dirty="0"/>
              <a:t> роговицы была выполнена только через 65 лет в 1905.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F8DBE0-086A-48DE-8B37-69954133A1A3}"/>
              </a:ext>
            </a:extLst>
          </p:cNvPr>
          <p:cNvSpPr txBox="1"/>
          <p:nvPr/>
        </p:nvSpPr>
        <p:spPr>
          <a:xfrm>
            <a:off x="3791744" y="5522182"/>
            <a:ext cx="80648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02122"/>
                </a:solidFill>
                <a:effectLst/>
              </a:rPr>
              <a:t> Несколько лет спустя Сергей Воронов, российский эмигрант, работающий в Париже, разработал концепцию пересадки </a:t>
            </a:r>
            <a:r>
              <a:rPr lang="ru-RU" b="0" i="0" dirty="0" err="1">
                <a:solidFill>
                  <a:srgbClr val="202122"/>
                </a:solidFill>
                <a:effectLst/>
              </a:rPr>
              <a:t>гормонпродуцирующих</a:t>
            </a:r>
            <a:r>
              <a:rPr lang="ru-RU" b="0" i="0" dirty="0">
                <a:solidFill>
                  <a:srgbClr val="202122"/>
                </a:solidFill>
                <a:effectLst/>
              </a:rPr>
              <a:t> клеток. Основной интерес Воронова заключался в том, чтобы омолаживать пожилых людей. 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8E83D-7294-419A-8F14-A8FEB4B6C044}"/>
              </a:ext>
            </a:extLst>
          </p:cNvPr>
          <p:cNvSpPr txBox="1"/>
          <p:nvPr/>
        </p:nvSpPr>
        <p:spPr>
          <a:xfrm>
            <a:off x="3772798" y="3086201"/>
            <a:ext cx="7723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В индуизме бог Ганеша (сын бога Шивы) получил голову слона после того, как бог Шива нечаянно разорвал его голову. </a:t>
            </a:r>
          </a:p>
        </p:txBody>
      </p:sp>
      <p:pic>
        <p:nvPicPr>
          <p:cNvPr id="3076" name="Picture 4" descr="Шри Ганеша: sattvik — LiveJournal">
            <a:extLst>
              <a:ext uri="{FF2B5EF4-FFF2-40B4-BE49-F238E27FC236}">
                <a16:creationId xmlns:a16="http://schemas.microsoft.com/office/drawing/2014/main" id="{42F84FE2-AA69-4E6D-A0D4-A483AD04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48" y="2960877"/>
            <a:ext cx="2438603" cy="182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Какие опыты над людьми и животными ставил прототип главного героя «Собачьего  сердца» - Экспресс газета">
            <a:extLst>
              <a:ext uri="{FF2B5EF4-FFF2-40B4-BE49-F238E27FC236}">
                <a16:creationId xmlns:a16="http://schemas.microsoft.com/office/drawing/2014/main" id="{21F3D239-D264-41A0-A915-9FE74564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9" y="4860977"/>
            <a:ext cx="2438603" cy="182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56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1990D-21AF-4343-8504-5F2A3BE4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1991г. ОПРЕДЕЛЕНИЕ БИОМАТЕРИАЛА</a:t>
            </a:r>
            <a:r>
              <a:rPr lang="en-US" dirty="0"/>
              <a:t> </a:t>
            </a:r>
            <a:r>
              <a:rPr lang="ru-RU" dirty="0"/>
              <a:t>Биоматериалы как улучшение качества жизни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A8FD3-D9A5-4F7A-A67A-757658209324}"/>
              </a:ext>
            </a:extLst>
          </p:cNvPr>
          <p:cNvSpPr txBox="1"/>
          <p:nvPr/>
        </p:nvSpPr>
        <p:spPr>
          <a:xfrm>
            <a:off x="551384" y="1772816"/>
            <a:ext cx="11521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Наиболее широко принятое определение биоматериала было фактически придумано в 1991 во время "</a:t>
            </a:r>
            <a:r>
              <a:rPr lang="ru-RU" dirty="0" err="1"/>
              <a:t>консенсусной</a:t>
            </a:r>
            <a:r>
              <a:rPr lang="ru-RU" dirty="0"/>
              <a:t> конференции" в Честере, Великобритания: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0CD13-04B4-421E-BA20-2751794AC8E6}"/>
              </a:ext>
            </a:extLst>
          </p:cNvPr>
          <p:cNvSpPr txBox="1"/>
          <p:nvPr/>
        </p:nvSpPr>
        <p:spPr>
          <a:xfrm>
            <a:off x="2063552" y="2399486"/>
            <a:ext cx="77768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1" dirty="0"/>
              <a:t>Любое вещество или комбинация веществ, кроме наркотиков, синтетического или природного происхождения, которые можно использовать в течение любого периода времени, которые дополняют или заменяют частично или полностью любую ткань, орган или функцию тела с целью поддержания или улучшить качество жизни человека.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3C74AD-05D7-4C0E-A13F-0E9DC5CD78CA}"/>
              </a:ext>
            </a:extLst>
          </p:cNvPr>
          <p:cNvSpPr txBox="1"/>
          <p:nvPr/>
        </p:nvSpPr>
        <p:spPr>
          <a:xfrm>
            <a:off x="335360" y="5077142"/>
            <a:ext cx="11737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Ключевым дополнением к предыдущему определению из 1982 г. является понятие "улучшение качества жизни" , означающее, что материал может быть определен как биоматериал только в том случае, если преимущества, получаемые от его применения, явно превосходят его недостатки. С другой стороны, не существует четких, общепризнанных стандартов для оценки качества жизни каждого человека </a:t>
            </a:r>
            <a:r>
              <a:rPr lang="en-US" dirty="0"/>
              <a:t>[</a:t>
            </a:r>
            <a:r>
              <a:rPr lang="en-US" dirty="0">
                <a:hlinkClick r:id="" action="ppaction://noaction"/>
              </a:rPr>
              <a:t>15</a:t>
            </a:r>
            <a:r>
              <a:rPr lang="en-US" dirty="0"/>
              <a:t>]</a:t>
            </a:r>
            <a:r>
              <a:rPr lang="ru-RU" dirty="0"/>
              <a:t>, а это означает, что определение, вероятно, достаточно широкое, чтобы охватить все возможные приложения, но почему-то все еще расплывчатое и крайне относительно.</a:t>
            </a:r>
          </a:p>
        </p:txBody>
      </p:sp>
    </p:spTree>
    <p:extLst>
      <p:ext uri="{BB962C8B-B14F-4D97-AF65-F5344CB8AC3E}">
        <p14:creationId xmlns:p14="http://schemas.microsoft.com/office/powerpoint/2010/main" val="3251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07A29-D90A-4F9F-8C5F-DD37F747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1991г. ОПРЕДЕЛЕНИЕ БИОМАТЕРИАЛА</a:t>
            </a:r>
            <a:r>
              <a:rPr lang="en-US" dirty="0"/>
              <a:t> </a:t>
            </a:r>
            <a:r>
              <a:rPr lang="ru-RU" dirty="0"/>
              <a:t>-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394E8-D2EF-432E-AB1C-3919505313DA}"/>
              </a:ext>
            </a:extLst>
          </p:cNvPr>
          <p:cNvSpPr txBox="1"/>
          <p:nvPr/>
        </p:nvSpPr>
        <p:spPr>
          <a:xfrm>
            <a:off x="4439816" y="2996952"/>
            <a:ext cx="73836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Использование субъективного параметра как части объективного определения имеет некоторые серьезные недостатки, но оно ясно отражает то значение, которое в настоящее время придается </a:t>
            </a:r>
            <a:r>
              <a:rPr lang="fy-NL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субъективной реакции </a:t>
            </a:r>
            <a:r>
              <a:rPr lang="fy-NL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пациента по сравнению с обычной медицинской практикой всего столетие назад. , когда пациенты часто считались не более чем одноразовым объектом тестирования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hlinkClick r:id="" action="ppaction://noaction"/>
              </a:rPr>
              <a:t>16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]</a:t>
            </a:r>
            <a:endParaRPr lang="ru-RU" dirty="0"/>
          </a:p>
        </p:txBody>
      </p:sp>
      <p:pic>
        <p:nvPicPr>
          <p:cNvPr id="9218" name="Picture 2" descr="Hemocompatibility of Biomaterials for Clinical Applications">
            <a:extLst>
              <a:ext uri="{FF2B5EF4-FFF2-40B4-BE49-F238E27FC236}">
                <a16:creationId xmlns:a16="http://schemas.microsoft.com/office/drawing/2014/main" id="{84DFC758-6CA2-4D4E-AF6F-DBCF6284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637500"/>
            <a:ext cx="3135150" cy="47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31391-B1D9-4A53-BC7C-D85E4EED4D37}"/>
              </a:ext>
            </a:extLst>
          </p:cNvPr>
          <p:cNvSpPr txBox="1"/>
          <p:nvPr/>
        </p:nvSpPr>
        <p:spPr>
          <a:xfrm>
            <a:off x="335360" y="6382987"/>
            <a:ext cx="410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https://www.elsevier.com/books/hemocompatibility-of-biomaterials-for-clinical-applications/siedlecki/978-0-08-100497-5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15884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B8EAE-6D97-4336-A730-5BB5333F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РЫНОК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5AB65-52B7-4F37-BEC7-7C39A548BDB7}"/>
              </a:ext>
            </a:extLst>
          </p:cNvPr>
          <p:cNvSpPr txBox="1"/>
          <p:nvPr/>
        </p:nvSpPr>
        <p:spPr>
          <a:xfrm>
            <a:off x="551384" y="1700808"/>
            <a:ext cx="114492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Следует учитывать, что немногим более чем за два столетия ожидаемая продолжительность жизни выросла с примерно 30 лет до более чем 65 лет в среднем по миру (</a:t>
            </a:r>
            <a:r>
              <a:rPr lang="ru-RU" dirty="0" err="1"/>
              <a:t>Riley</a:t>
            </a:r>
            <a:r>
              <a:rPr lang="ru-RU" dirty="0"/>
              <a:t>, 2001). </a:t>
            </a:r>
          </a:p>
          <a:p>
            <a:endParaRPr lang="ru-RU" dirty="0"/>
          </a:p>
          <a:p>
            <a:r>
              <a:rPr lang="ru-RU" dirty="0"/>
              <a:t>В то же время доля населения мира, живущего в абсолютной бедности, снизилась с более чем 90% до менее чем 10% </a:t>
            </a:r>
            <a:r>
              <a:rPr lang="en-US" dirty="0"/>
              <a:t>[</a:t>
            </a:r>
            <a:r>
              <a:rPr lang="ru-RU" dirty="0">
                <a:hlinkClick r:id="" action="ppaction://noaction"/>
              </a:rPr>
              <a:t>12</a:t>
            </a:r>
            <a:r>
              <a:rPr lang="en-US" dirty="0"/>
              <a:t>]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 мере роста продолжительности жизни и благосостояния росла и потребность в более качественных, безопасных и долговечных биоматериалах. </a:t>
            </a:r>
          </a:p>
          <a:p>
            <a:endParaRPr lang="ru-RU" dirty="0"/>
          </a:p>
          <a:p>
            <a:r>
              <a:rPr lang="ru-RU" dirty="0"/>
              <a:t>Проблемы, которые всего 150 лет назад обычно решались с помощью недорогой ампутации и деревянного штифта, в настоящее время решаются с помощью дорогостоящих реставраций, которые не только снижают риск инфекции, но и приносят гораздо большую пользу с точки зрения комфорта пациента. </a:t>
            </a:r>
          </a:p>
          <a:p>
            <a:endParaRPr lang="ru-RU" dirty="0"/>
          </a:p>
          <a:p>
            <a:r>
              <a:rPr lang="ru-RU" dirty="0"/>
              <a:t>Оглядываясь назад на историю человечества, мы не должны забывать, что "выживание" , а не "комфорт" было движущей силой общества на протяжении тысячелетий, и даже небольшие технологические усовершенствования могут иметь большое значение с точки зрения выживания.</a:t>
            </a:r>
          </a:p>
        </p:txBody>
      </p:sp>
    </p:spTree>
    <p:extLst>
      <p:ext uri="{BB962C8B-B14F-4D97-AF65-F5344CB8AC3E}">
        <p14:creationId xmlns:p14="http://schemas.microsoft.com/office/powerpoint/2010/main" val="9573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01327-BC9C-4F2F-B3D0-7FAE988A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28CB0-7641-42DE-A7CD-663796CE9419}"/>
              </a:ext>
            </a:extLst>
          </p:cNvPr>
          <p:cNvSpPr txBox="1"/>
          <p:nvPr/>
        </p:nvSpPr>
        <p:spPr>
          <a:xfrm>
            <a:off x="191344" y="1700808"/>
            <a:ext cx="118813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Распространенные способы классификации биоматериалов:</a:t>
            </a:r>
          </a:p>
          <a:p>
            <a:endParaRPr lang="ru-RU" dirty="0"/>
          </a:p>
          <a:p>
            <a:r>
              <a:rPr lang="ru-RU" dirty="0"/>
              <a:t>по химической структуре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металлические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керамические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полимерные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композитные</a:t>
            </a:r>
          </a:p>
          <a:p>
            <a:endParaRPr lang="ru-RU" dirty="0"/>
          </a:p>
          <a:p>
            <a:r>
              <a:rPr lang="ru-RU" dirty="0"/>
              <a:t>по степени их взаимодействия с биологической средой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инертные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биоактивные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биорезорбируемые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по происхождению: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синтетические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натуральные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97315-93B4-44D6-A97B-66F6B58CDACB}"/>
              </a:ext>
            </a:extLst>
          </p:cNvPr>
          <p:cNvSpPr txBox="1"/>
          <p:nvPr/>
        </p:nvSpPr>
        <p:spPr>
          <a:xfrm>
            <a:off x="7506348" y="1885473"/>
            <a:ext cx="45486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bg1">
                    <a:lumMod val="50000"/>
                  </a:schemeClr>
                </a:solidFill>
                <a:effectLst/>
                <a:ea typeface="Microsoft Sans Serif" panose="020B0604020202020204" pitchFamily="34" charset="0"/>
              </a:rPr>
              <a:t>Даже если обе классификации имеют смысл, они могут быть неадекватными, сбивать с толку, когда применяются к ряду исторических открытий: человечество непреднамеренно использовало биоактивные композиционные материалы с полимерной матрицей (деготь) для производства глазных имплантатов задолго до того, как смогло синтезировать первую инертную керамику.</a:t>
            </a:r>
            <a:endParaRPr lang="ru-RU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F0A24-67F1-48C4-A7D5-C8C9C0CDE5DE}"/>
              </a:ext>
            </a:extLst>
          </p:cNvPr>
          <p:cNvSpPr txBox="1"/>
          <p:nvPr/>
        </p:nvSpPr>
        <p:spPr>
          <a:xfrm>
            <a:off x="5898240" y="5281452"/>
            <a:ext cx="61024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i="1" dirty="0">
                <a:solidFill>
                  <a:schemeClr val="bg1">
                    <a:lumMod val="50000"/>
                  </a:schemeClr>
                </a:solidFill>
                <a:effectLst/>
                <a:ea typeface="Microsoft Sans Serif" panose="020B0604020202020204" pitchFamily="34" charset="0"/>
              </a:rPr>
              <a:t>Довольно интуитивно понятно, что встречающиеся в природе материалы также были первыми, которые использовались в качестве биоматериала, поскольку технологические знания, необходимые для синтеза материалов, были получены в более позднее время. </a:t>
            </a:r>
            <a:endParaRPr lang="ru-RU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Статистика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49CC8B-ACCD-4A2D-AA28-9313A30BD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86" y="1719352"/>
            <a:ext cx="959301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30E6D-9AE0-410B-AE1D-D0E9DE2C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НАНОАРХИТЕКТОНИКА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576111-0A91-496D-BF60-F5C359962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i="0" dirty="0">
                <a:effectLst/>
                <a:latin typeface="Gotham"/>
              </a:rPr>
              <a:t>самосборка </a:t>
            </a:r>
            <a:r>
              <a:rPr lang="en-US" b="1" i="0" dirty="0">
                <a:effectLst/>
                <a:latin typeface="Gotham"/>
              </a:rPr>
              <a:t>[</a:t>
            </a:r>
            <a:r>
              <a:rPr lang="en-US" b="1" i="0" dirty="0">
                <a:effectLst/>
                <a:latin typeface="Gotham"/>
                <a:hlinkClick r:id="" action="ppaction://noaction"/>
              </a:rPr>
              <a:t>17</a:t>
            </a:r>
            <a:r>
              <a:rPr lang="en-US" b="1" i="0" dirty="0">
                <a:effectLst/>
                <a:latin typeface="Gotham"/>
              </a:rPr>
              <a:t>]</a:t>
            </a:r>
            <a:endParaRPr lang="ru-RU" b="1" i="0" dirty="0">
              <a:effectLst/>
              <a:latin typeface="Gotham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19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E81B1-0D8F-4817-B639-73FF59FF1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ПОТРЕБНОСТИ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BAF7C-B701-4D8E-8468-DE68FF65A309}"/>
              </a:ext>
            </a:extLst>
          </p:cNvPr>
          <p:cNvSpPr txBox="1"/>
          <p:nvPr/>
        </p:nvSpPr>
        <p:spPr>
          <a:xfrm>
            <a:off x="3359696" y="1427006"/>
            <a:ext cx="856895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Хотя связанные с киберпространством технологии, такие как информационные технологии и искусственный интеллект, в последнее время достигли значительного прогресса, наука и техника в физическом пространстве по-прежнему важны для развития человеческой деятельности.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аналогии с вычислительной оптимизацией эффективности и функционирования новых </a:t>
            </a:r>
            <a:r>
              <a:rPr lang="ru-RU" dirty="0" err="1"/>
              <a:t>кибертехнологий</a:t>
            </a:r>
            <a:r>
              <a:rPr lang="ru-RU" dirty="0"/>
              <a:t>, таких как машинное обучение [</a:t>
            </a:r>
            <a:r>
              <a:rPr lang="ru-RU" dirty="0">
                <a:hlinkClick r:id="" action="ppaction://noaction"/>
              </a:rPr>
              <a:t>18</a:t>
            </a:r>
            <a:r>
              <a:rPr lang="ru-RU" dirty="0"/>
              <a:t>–</a:t>
            </a:r>
            <a:r>
              <a:rPr lang="ru-RU" dirty="0">
                <a:hlinkClick r:id="" action="ppaction://noaction"/>
              </a:rPr>
              <a:t>22</a:t>
            </a:r>
            <a:r>
              <a:rPr lang="ru-RU" dirty="0"/>
              <a:t>],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оптимизация структуры,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комбинации и организации материалов для повышения функциональности на основе накопленных знаний, теорий, фактов, опыта и интуиции и </a:t>
            </a:r>
            <a:r>
              <a:rPr lang="ru-RU" dirty="0" err="1"/>
              <a:t>т.д</a:t>
            </a:r>
            <a:r>
              <a:rPr lang="ru-RU" dirty="0"/>
              <a:t> [</a:t>
            </a:r>
            <a:r>
              <a:rPr lang="ru-RU" dirty="0">
                <a:hlinkClick r:id="" action="ppaction://noaction"/>
              </a:rPr>
              <a:t>23</a:t>
            </a:r>
            <a:r>
              <a:rPr lang="ru-RU" dirty="0"/>
              <a:t>–</a:t>
            </a:r>
            <a:r>
              <a:rPr lang="ru-RU" dirty="0">
                <a:hlinkClick r:id="" action="ppaction://noaction"/>
              </a:rPr>
              <a:t>26</a:t>
            </a:r>
            <a:r>
              <a:rPr lang="ru-RU" dirty="0"/>
              <a:t>].</a:t>
            </a:r>
          </a:p>
          <a:p>
            <a:r>
              <a:rPr lang="ru-RU" dirty="0"/>
              <a:t>Текущие социальные потребности, включая: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синтез и производство материалов [</a:t>
            </a:r>
            <a:r>
              <a:rPr lang="ru-RU" dirty="0">
                <a:hlinkClick r:id="" action="ppaction://noaction"/>
              </a:rPr>
              <a:t>27</a:t>
            </a:r>
            <a:r>
              <a:rPr lang="ru-RU" dirty="0"/>
              <a:t>–</a:t>
            </a:r>
            <a:r>
              <a:rPr lang="ru-RU" dirty="0">
                <a:hlinkClick r:id="" action="ppaction://noaction"/>
              </a:rPr>
              <a:t>31</a:t>
            </a:r>
            <a:r>
              <a:rPr lang="ru-RU" dirty="0"/>
              <a:t>],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хранение и преобразование энергии [</a:t>
            </a:r>
            <a:r>
              <a:rPr lang="ru-RU" dirty="0">
                <a:hlinkClick r:id="" action="ppaction://noaction"/>
              </a:rPr>
              <a:t>32</a:t>
            </a:r>
            <a:r>
              <a:rPr lang="ru-RU" dirty="0"/>
              <a:t>–</a:t>
            </a:r>
            <a:r>
              <a:rPr lang="ru-RU" dirty="0">
                <a:hlinkClick r:id="" action="ppaction://noaction"/>
              </a:rPr>
              <a:t>39</a:t>
            </a:r>
            <a:r>
              <a:rPr lang="ru-RU" dirty="0"/>
              <a:t>],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зондирование и обнаружение </a:t>
            </a:r>
            <a:r>
              <a:rPr lang="ru-RU" dirty="0" err="1"/>
              <a:t>аналитов</a:t>
            </a:r>
            <a:r>
              <a:rPr lang="ru-RU" dirty="0"/>
              <a:t> [</a:t>
            </a:r>
            <a:r>
              <a:rPr lang="ru-RU" dirty="0">
                <a:hlinkClick r:id="" action="ppaction://noaction"/>
              </a:rPr>
              <a:t>40</a:t>
            </a:r>
            <a:r>
              <a:rPr lang="ru-RU" dirty="0"/>
              <a:t>–</a:t>
            </a:r>
            <a:r>
              <a:rPr lang="ru-RU" dirty="0">
                <a:hlinkClick r:id="" action="ppaction://noaction"/>
              </a:rPr>
              <a:t>43</a:t>
            </a:r>
            <a:r>
              <a:rPr lang="ru-RU" dirty="0"/>
              <a:t>],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восстановление окружающей среды [</a:t>
            </a:r>
            <a:r>
              <a:rPr lang="ru-RU" dirty="0">
                <a:hlinkClick r:id="" action="ppaction://noaction"/>
              </a:rPr>
              <a:t>44</a:t>
            </a:r>
            <a:r>
              <a:rPr lang="ru-RU" dirty="0"/>
              <a:t>–</a:t>
            </a:r>
            <a:r>
              <a:rPr lang="ru-RU" dirty="0">
                <a:hlinkClick r:id="" action="ppaction://noaction"/>
              </a:rPr>
              <a:t>47</a:t>
            </a:r>
            <a:r>
              <a:rPr lang="ru-RU" dirty="0"/>
              <a:t>],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 также биологические и биомедицинские приложения [</a:t>
            </a:r>
            <a:r>
              <a:rPr lang="ru-RU" dirty="0">
                <a:hlinkClick r:id="" action="ppaction://noaction"/>
              </a:rPr>
              <a:t>48</a:t>
            </a:r>
            <a:r>
              <a:rPr lang="ru-RU" dirty="0"/>
              <a:t>–</a:t>
            </a:r>
            <a:r>
              <a:rPr lang="ru-RU" dirty="0">
                <a:hlinkClick r:id="" action="ppaction://noaction"/>
              </a:rPr>
              <a:t>61</a:t>
            </a:r>
            <a:r>
              <a:rPr lang="ru-RU" dirty="0"/>
              <a:t>] </a:t>
            </a:r>
          </a:p>
          <a:p>
            <a:endParaRPr lang="ru-RU" dirty="0"/>
          </a:p>
          <a:p>
            <a:r>
              <a:rPr lang="ru-RU" dirty="0"/>
              <a:t>в настоящее время удовлетворяются за счет разработок в области науки и технологии передовых материалов.</a:t>
            </a:r>
          </a:p>
        </p:txBody>
      </p:sp>
      <p:pic>
        <p:nvPicPr>
          <p:cNvPr id="12290" name="Picture 2" descr="Amazon.com: Molecular Architectonics and Nanoarchitectonics (Nanostructure  Science and Technology): 9789811641886: Govindaraju, Thimmaiah, Ariga,  Katsuhiko: Books">
            <a:extLst>
              <a:ext uri="{FF2B5EF4-FFF2-40B4-BE49-F238E27FC236}">
                <a16:creationId xmlns:a16="http://schemas.microsoft.com/office/drawing/2014/main" id="{7B880773-D1FA-44FE-BD28-9F3CC3E7C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553385"/>
            <a:ext cx="30003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45DA2-3208-48FA-8D53-DD5687A59AA7}"/>
              </a:ext>
            </a:extLst>
          </p:cNvPr>
          <p:cNvSpPr txBox="1"/>
          <p:nvPr/>
        </p:nvSpPr>
        <p:spPr>
          <a:xfrm>
            <a:off x="267354" y="6253690"/>
            <a:ext cx="30923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https://www.amazon.com/Molecular-Architectonics-Nanoarchitectonics-Nanostructure-Technology/dp/9811641889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2946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CF9BC-9BF0-4D84-AF9C-1D053A72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ED803-97B5-461D-8FAF-4E43A759D27A}"/>
              </a:ext>
            </a:extLst>
          </p:cNvPr>
          <p:cNvSpPr txBox="1"/>
          <p:nvPr/>
        </p:nvSpPr>
        <p:spPr>
          <a:xfrm>
            <a:off x="4079776" y="2204864"/>
            <a:ext cx="766885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В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дополнени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и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к историческим 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усилиям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в области органического синтеза и изготовления материалов,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, была широко исследована и сопровождалась соответствующими разработками в методах наблюдения и 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прибор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остроении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[ </a:t>
            </a:r>
            <a:r>
              <a:rPr lang="ru-RU" dirty="0">
                <a:solidFill>
                  <a:srgbClr val="00008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hlinkClick r:id="" action="ppaction://noaction"/>
              </a:rPr>
              <a:t>54</a:t>
            </a:r>
            <a:r>
              <a:rPr lang="ru-RU" dirty="0">
                <a:solidFill>
                  <a:srgbClr val="00008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- 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hlinkClick r:id="" action="ppaction://noaction"/>
              </a:rPr>
              <a:t>56</a:t>
            </a:r>
            <a:r>
              <a:rPr lang="fy-NL" sz="1800" u="none" strike="noStrike" dirty="0">
                <a:solidFill>
                  <a:srgbClr val="00008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hlinkClick r:id="rId2" action="ppaction://hlinkfile" tooltip="Current Document"/>
              </a:rPr>
              <a:t>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]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-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функциональная оптимизация материалов, включающая структурную регуляцию на атомно-молекулярных масштабах и нанометровых масштабах. </a:t>
            </a:r>
          </a:p>
          <a:p>
            <a:endParaRPr lang="ru-RU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Хотя широко признано, что нанотехнология играет центральную роль в разработке материалов с участием наноразмерных структур, нанотехнология также обеспечивает существенные преимущества в развитии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наноразмерных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методов наблюдения и изготовления, включая углубление нашего понимания новых явлений на 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н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аномасштаб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ах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и их основны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х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физически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х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принцип</a:t>
            </a:r>
            <a:r>
              <a:rPr lang="ru-RU" sz="1800" dirty="0" err="1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ов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[ 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hlinkClick r:id="" action="ppaction://noaction"/>
              </a:rPr>
              <a:t>61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-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94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]. </a:t>
            </a:r>
          </a:p>
        </p:txBody>
      </p:sp>
      <p:pic>
        <p:nvPicPr>
          <p:cNvPr id="13314" name="Picture 2" descr="Concepts and Design of Materials Nanoarchitectonics : Omar Azzaroni :  9781788018029">
            <a:extLst>
              <a:ext uri="{FF2B5EF4-FFF2-40B4-BE49-F238E27FC236}">
                <a16:creationId xmlns:a16="http://schemas.microsoft.com/office/drawing/2014/main" id="{1247654D-EDF6-447D-AFCB-9C988339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700807"/>
            <a:ext cx="3168352" cy="469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830B7-3479-4827-B096-293C6DA40718}"/>
              </a:ext>
            </a:extLst>
          </p:cNvPr>
          <p:cNvSpPr txBox="1"/>
          <p:nvPr/>
        </p:nvSpPr>
        <p:spPr>
          <a:xfrm>
            <a:off x="335360" y="6394662"/>
            <a:ext cx="3744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4"/>
              </a:rPr>
              <a:t>https://www.bookdepository.com/Concepts-Design-Materials-Nanoarchitectonics-Omar-Azzaroni/9781788018029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70560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5C6EE-9685-49B6-8018-C9B920AB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0B60C-FBBB-4858-BFAA-3B1FF840E61C}"/>
              </a:ext>
            </a:extLst>
          </p:cNvPr>
          <p:cNvSpPr txBox="1"/>
          <p:nvPr/>
        </p:nvSpPr>
        <p:spPr>
          <a:xfrm>
            <a:off x="5055038" y="1484784"/>
            <a:ext cx="60974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y-NL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Создание функциональных материалов из наноразмерных единиц требует существенного вклада в области не нанотехнологий , такие как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супрамолекулярная химия с самосборкой/самоорганизацией [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78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–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81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] </a:t>
            </a:r>
            <a:endParaRPr lang="ru-RU" sz="1200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изготовление 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материалов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[ 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hlinkClick r:id="" action="ppaction://noaction"/>
              </a:rPr>
              <a:t>65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–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hlinkClick r:id="" action="ppaction://noaction"/>
              </a:rPr>
              <a:t>67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fy-NL" sz="1800" u="none" strike="noStrike" dirty="0">
                <a:solidFill>
                  <a:srgbClr val="00008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hlinkClick r:id="rId2" action="ppaction://hlinkfile" tooltip="Current Document"/>
              </a:rPr>
              <a:t>] </a:t>
            </a:r>
            <a:endParaRPr lang="ru-RU" sz="1800" u="none" strike="noStrike" dirty="0">
              <a:solidFill>
                <a:srgbClr val="000080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</a:rPr>
              <a:t>биотехнология </a:t>
            </a:r>
            <a:r>
              <a:rPr lang="fy-N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[ </a:t>
            </a:r>
            <a:r>
              <a:rPr lang="ru-RU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hlinkClick r:id="" action="ppaction://noaction"/>
              </a:rPr>
              <a:t>68</a:t>
            </a:r>
            <a:r>
              <a:rPr lang="fy-N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- </a:t>
            </a:r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hlinkClick r:id="" action="ppaction://noaction"/>
              </a:rPr>
              <a:t>72</a:t>
            </a:r>
            <a:r>
              <a:rPr lang="fy-NL" sz="18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Следовательно, получение материалов из нанометрических единиц в наномасштабном режиме должно проводиться в рамках новой концепции, предполагающей объединение концепций нанотехнологий с вышеупомянутыми разнообразными исследовательскими дисциплинами. </a:t>
            </a:r>
          </a:p>
          <a:p>
            <a:endParaRPr lang="fy-NL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В результате появилось понятие 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"</a:t>
            </a:r>
            <a:r>
              <a:rPr lang="fy-NL" sz="1800" b="1" u="sng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наноархитектоника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"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 [ </a:t>
            </a:r>
            <a:r>
              <a:rPr lang="ru-RU" sz="1800" dirty="0">
                <a:solidFill>
                  <a:srgbClr val="00008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73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- </a:t>
            </a:r>
            <a:r>
              <a:rPr lang="ru-RU" sz="1800" dirty="0">
                <a:solidFill>
                  <a:srgbClr val="00008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75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].</a:t>
            </a:r>
            <a:endParaRPr lang="ru-RU" dirty="0"/>
          </a:p>
        </p:txBody>
      </p:sp>
      <p:pic>
        <p:nvPicPr>
          <p:cNvPr id="14338" name="Picture 2" descr="Mitsuhiro  Ebara Biomaterials Nanoarchitectonics 9780323371278">
            <a:extLst>
              <a:ext uri="{FF2B5EF4-FFF2-40B4-BE49-F238E27FC236}">
                <a16:creationId xmlns:a16="http://schemas.microsoft.com/office/drawing/2014/main" id="{0DD3C400-7243-4800-8A0D-C8C5E738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772816"/>
            <a:ext cx="3390156" cy="440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6339DE-A38B-491E-8577-0565C18E96B5}"/>
              </a:ext>
            </a:extLst>
          </p:cNvPr>
          <p:cNvSpPr txBox="1"/>
          <p:nvPr/>
        </p:nvSpPr>
        <p:spPr>
          <a:xfrm>
            <a:off x="695400" y="6376877"/>
            <a:ext cx="60974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4"/>
              </a:rPr>
              <a:t>https://www.logobook.ru/prod_show.php?object_uid=12867480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5431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1CBAC-81BF-4F29-B26E-4F4669D6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СТАНОВЛЕНИЕ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3069C-A9FC-40FD-9460-B0F54692613A}"/>
              </a:ext>
            </a:extLst>
          </p:cNvPr>
          <p:cNvSpPr txBox="1"/>
          <p:nvPr/>
        </p:nvSpPr>
        <p:spPr>
          <a:xfrm>
            <a:off x="407368" y="1516621"/>
            <a:ext cx="1166529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Наноархитектонику</a:t>
            </a:r>
            <a:r>
              <a:rPr lang="ru-RU" dirty="0"/>
              <a:t> можно рассматривать как неизбежное событие в развитии науки и техники, а ее историческую подоплеку можно проследить в научном дискурсе [ 76 ]. </a:t>
            </a:r>
          </a:p>
          <a:p>
            <a:endParaRPr lang="ru-RU" dirty="0"/>
          </a:p>
          <a:p>
            <a:r>
              <a:rPr lang="ru-RU" dirty="0"/>
              <a:t>Важность концепции архитектоники в науках о </a:t>
            </a:r>
            <a:r>
              <a:rPr lang="ru-RU" dirty="0" err="1"/>
              <a:t>наноразмерах</a:t>
            </a:r>
            <a:r>
              <a:rPr lang="ru-RU" dirty="0"/>
              <a:t> была впервые отмечена в статье 1999 года под названием </a:t>
            </a:r>
            <a:r>
              <a:rPr lang="ru-RU" dirty="0" err="1"/>
              <a:t>Architectonic</a:t>
            </a:r>
            <a:r>
              <a:rPr lang="ru-RU" dirty="0"/>
              <a:t> Quantum </a:t>
            </a:r>
            <a:r>
              <a:rPr lang="ru-RU" dirty="0" err="1"/>
              <a:t>Dot</a:t>
            </a:r>
            <a:r>
              <a:rPr lang="ru-RU" dirty="0"/>
              <a:t> </a:t>
            </a:r>
            <a:r>
              <a:rPr lang="ru-RU" dirty="0" err="1"/>
              <a:t>Solids</a:t>
            </a:r>
            <a:r>
              <a:rPr lang="ru-RU" dirty="0"/>
              <a:t> Хита и его сотрудников ( Калифорнийский университет в Лос-Анджелесе, Калифорнийский университет в Лос-Анджелесе) [ 77 ]. </a:t>
            </a:r>
          </a:p>
          <a:p>
            <a:endParaRPr lang="ru-RU" dirty="0"/>
          </a:p>
          <a:p>
            <a:r>
              <a:rPr lang="ru-RU" dirty="0"/>
              <a:t>Впоследствии Калифорнийский университет в Лос-Анджелесе открыл специальный исследовательский центр </a:t>
            </a:r>
            <a:r>
              <a:rPr lang="ru-RU" dirty="0" err="1"/>
              <a:t>Functional</a:t>
            </a:r>
            <a:r>
              <a:rPr lang="ru-RU" dirty="0"/>
              <a:t> </a:t>
            </a:r>
            <a:r>
              <a:rPr lang="ru-RU" dirty="0" err="1"/>
              <a:t>Engineered</a:t>
            </a:r>
            <a:r>
              <a:rPr lang="ru-RU" dirty="0"/>
              <a:t> </a:t>
            </a:r>
            <a:r>
              <a:rPr lang="ru-RU" dirty="0" err="1"/>
              <a:t>Nano</a:t>
            </a:r>
            <a:r>
              <a:rPr lang="ru-RU" dirty="0"/>
              <a:t> </a:t>
            </a:r>
            <a:r>
              <a:rPr lang="ru-RU" dirty="0" err="1"/>
              <a:t>Architectonics</a:t>
            </a:r>
            <a:r>
              <a:rPr lang="ru-RU" dirty="0"/>
              <a:t> в 2003 году. </a:t>
            </a:r>
          </a:p>
          <a:p>
            <a:endParaRPr lang="ru-RU" dirty="0"/>
          </a:p>
          <a:p>
            <a:r>
              <a:rPr lang="ru-RU" dirty="0"/>
              <a:t>В том же году Стефан </a:t>
            </a:r>
            <a:r>
              <a:rPr lang="ru-RU" dirty="0" err="1"/>
              <a:t>Хехт</a:t>
            </a:r>
            <a:r>
              <a:rPr lang="ru-RU" dirty="0"/>
              <a:t> из Свободного университета Берлина, Германия, опубликовал статью под названием «Сварка, организация и размещение органических молекул на поверхности подложки - Перспективные подходы к наноархитектонике снизу вверх» [ 78 ], которая является первой статьей, в которой термин «</a:t>
            </a:r>
            <a:r>
              <a:rPr lang="ru-RU" dirty="0" err="1"/>
              <a:t>наноархитектоника</a:t>
            </a:r>
            <a:r>
              <a:rPr lang="ru-RU" dirty="0"/>
              <a:t>» явно упоминается в названии научной статьи, опубликованной в международном научном журнале.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3DCE93-66AE-47AD-827F-EC4658DA5EC2}"/>
              </a:ext>
            </a:extLst>
          </p:cNvPr>
          <p:cNvSpPr txBox="1"/>
          <p:nvPr/>
        </p:nvSpPr>
        <p:spPr>
          <a:xfrm>
            <a:off x="407368" y="5753728"/>
            <a:ext cx="11665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 три года до этих событий в 2000 г. </a:t>
            </a:r>
            <a:r>
              <a:rPr lang="ru-RU" dirty="0" err="1"/>
              <a:t>Масакадзу</a:t>
            </a:r>
            <a:r>
              <a:rPr lang="ru-RU" dirty="0"/>
              <a:t> </a:t>
            </a:r>
            <a:r>
              <a:rPr lang="ru-RU" dirty="0" err="1"/>
              <a:t>Аоно</a:t>
            </a:r>
            <a:r>
              <a:rPr lang="ru-RU" dirty="0"/>
              <a:t> организовал первый Международный симпозиум по наноархитектонике с использованием </a:t>
            </a:r>
            <a:r>
              <a:rPr lang="ru-RU" dirty="0" err="1"/>
              <a:t>сверхвзаимодействий</a:t>
            </a:r>
            <a:r>
              <a:rPr lang="ru-RU" dirty="0"/>
              <a:t> в Цукубе, Япония [ 79 ]. 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Возможно, это было первое использование термина наноархитектоника в научном сообществе 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0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E7B06-EE8B-4423-8F67-ECEE3ADCC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СТАНОВЛЕНИЕ - ПРОДОЛЖЕНИЕ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0C7D9-C34A-4D6C-B9C5-0ECF5B727BD3}"/>
              </a:ext>
            </a:extLst>
          </p:cNvPr>
          <p:cNvSpPr txBox="1"/>
          <p:nvPr/>
        </p:nvSpPr>
        <p:spPr>
          <a:xfrm>
            <a:off x="4475822" y="2420888"/>
            <a:ext cx="7488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Инициатор концепции наноархитектуры Масакадзу Аоно в 2007 г. открыл Международный исследовательский центр наноархитектоники материалов World Premier (WPI-MANA) в Национальном институте материаловедения в Цукубе.</a:t>
            </a:r>
          </a:p>
          <a:p>
            <a:endParaRPr lang="fy-NL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endParaRPr lang="fy-NL" dirty="0">
              <a:solidFill>
                <a:srgbClr val="000000"/>
              </a:solidFill>
              <a:ea typeface="Microsoft Sans Serif" panose="020B0604020202020204" pitchFamily="34" charset="0"/>
            </a:endParaRPr>
          </a:p>
          <a:p>
            <a:r>
              <a:rPr lang="ru-RU" dirty="0"/>
              <a:t>В том же городе </a:t>
            </a:r>
            <a:r>
              <a:rPr lang="ru-RU" dirty="0" err="1"/>
              <a:t>Тошими</a:t>
            </a:r>
            <a:r>
              <a:rPr lang="ru-RU" dirty="0"/>
              <a:t> </a:t>
            </a:r>
            <a:r>
              <a:rPr lang="ru-RU" dirty="0" err="1"/>
              <a:t>Симидзу</a:t>
            </a:r>
            <a:r>
              <a:rPr lang="ru-RU" dirty="0"/>
              <a:t> из Национального института передовых промышленных наук и технологий также основал исследовательский центр </a:t>
            </a:r>
            <a:r>
              <a:rPr lang="ru-RU" dirty="0" err="1"/>
              <a:t>Interfacial</a:t>
            </a:r>
            <a:r>
              <a:rPr lang="ru-RU" dirty="0"/>
              <a:t> </a:t>
            </a:r>
            <a:r>
              <a:rPr lang="ru-RU" dirty="0" err="1"/>
              <a:t>Nanoarchitectonics</a:t>
            </a:r>
            <a:r>
              <a:rPr lang="ru-RU" dirty="0"/>
              <a:t>. Таким образом, концепция наноархитектоники активизировалась в течение нескольких лет около 2000 года в разных странах мира.</a:t>
            </a:r>
          </a:p>
          <a:p>
            <a:endParaRPr lang="ru-RU" dirty="0"/>
          </a:p>
        </p:txBody>
      </p:sp>
      <p:pic>
        <p:nvPicPr>
          <p:cNvPr id="15362" name="Picture 2" descr="Nanoarchitectonics in Biomedicine">
            <a:extLst>
              <a:ext uri="{FF2B5EF4-FFF2-40B4-BE49-F238E27FC236}">
                <a16:creationId xmlns:a16="http://schemas.microsoft.com/office/drawing/2014/main" id="{2E277508-6810-4A33-ACA7-2FDA8E9E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700808"/>
            <a:ext cx="3564396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E452EA-6480-4C62-AC2D-6C9A46478E23}"/>
              </a:ext>
            </a:extLst>
          </p:cNvPr>
          <p:cNvSpPr txBox="1"/>
          <p:nvPr/>
        </p:nvSpPr>
        <p:spPr>
          <a:xfrm>
            <a:off x="407368" y="6208792"/>
            <a:ext cx="3600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https://www.elsevier.com/books/nanoarchitectonics-in-biomedicine/grumezescu/978-0-12-816200-2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293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DF339-E7BA-49F2-B0C5-1133895A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117E1-DC93-46CB-97FA-C43163A16CD2}"/>
              </a:ext>
            </a:extLst>
          </p:cNvPr>
          <p:cNvSpPr txBox="1"/>
          <p:nvPr/>
        </p:nvSpPr>
        <p:spPr>
          <a:xfrm>
            <a:off x="3647728" y="1628800"/>
            <a:ext cx="85442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Согласно Масакадзу Аоно, основные направления наноархитектонических стратегий можно резюмировать следующим образом [ </a:t>
            </a:r>
            <a:r>
              <a:rPr lang="ru-RU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80</a:t>
            </a: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]:</a:t>
            </a:r>
            <a:endParaRPr lang="ru-RU" sz="1800" dirty="0">
              <a:solidFill>
                <a:srgbClr val="000000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endParaRPr lang="ru-RU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организация наноразмерных единичных структур приводит к созданию надежных материалов и систем, где некоторые неизбежные неопределенности в наномасштабных явлениях должны содержаться в сбалансированной гармонизации; </a:t>
            </a:r>
            <a:endParaRPr lang="ru-RU" sz="1800" dirty="0">
              <a:solidFill>
                <a:srgbClr val="000000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взаимодействия между нанокомпонентами часто более важны, чем идентичность отдельных нанокомпонентов для создания новых функций; </a:t>
            </a:r>
            <a:endParaRPr lang="ru-RU" sz="1800" dirty="0">
              <a:solidFill>
                <a:srgbClr val="000000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y-NL" sz="180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</a:rPr>
              <a:t>неожиданные функции могут возникнуть в результате сборки или организации большого количества нанокомпонентов.</a:t>
            </a:r>
            <a:endParaRPr lang="ru-RU" dirty="0"/>
          </a:p>
        </p:txBody>
      </p:sp>
      <p:pic>
        <p:nvPicPr>
          <p:cNvPr id="16386" name="Picture 2" descr="Nanozymology: Connecting Biology and Nanotechnology (Nanostructure Science and Technology) (English Edition) by [Xiyun Yan]">
            <a:extLst>
              <a:ext uri="{FF2B5EF4-FFF2-40B4-BE49-F238E27FC236}">
                <a16:creationId xmlns:a16="http://schemas.microsoft.com/office/drawing/2014/main" id="{953C2D70-FEBA-493A-BC56-2A92E9E3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3162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D937E-1580-4A61-84EC-972D11E234DD}"/>
              </a:ext>
            </a:extLst>
          </p:cNvPr>
          <p:cNvSpPr txBox="1"/>
          <p:nvPr/>
        </p:nvSpPr>
        <p:spPr>
          <a:xfrm>
            <a:off x="191344" y="6358670"/>
            <a:ext cx="3162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https://www.amazon.co.jp/Nanozymology-Connecting-Nanotechnology-Nanostructure-Technology-ebook/dp/B084CW42NJ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4907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053340-BC4F-4096-9557-A23A75CD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КОНЦЕПЦИЯ НАНОАРХИТЕКТОНИКИ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BA3A5-F1BB-4280-8F0E-8218F6E597B7}"/>
              </a:ext>
            </a:extLst>
          </p:cNvPr>
          <p:cNvSpPr txBox="1"/>
          <p:nvPr/>
        </p:nvSpPr>
        <p:spPr>
          <a:xfrm>
            <a:off x="3911080" y="4549676"/>
            <a:ext cx="82809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Организация наноразмерных единиц в функциональные материалы и системы с некоторыми неизбежными неопределенностями, сбалансированная гармонизация различных факторов.</a:t>
            </a:r>
          </a:p>
          <a:p>
            <a:endParaRPr lang="ru-RU" dirty="0"/>
          </a:p>
          <a:p>
            <a:r>
              <a:rPr lang="ru-RU" dirty="0"/>
              <a:t>В целом концепция наноархитектоники представляет собой общую стандартную стратегию создания материалов и систем во многих областях исследований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D625D804-5636-4960-8B15-1FFA7B4878E1}"/>
              </a:ext>
            </a:extLst>
          </p:cNvPr>
          <p:cNvSpPr/>
          <p:nvPr/>
        </p:nvSpPr>
        <p:spPr>
          <a:xfrm>
            <a:off x="5037956" y="1920246"/>
            <a:ext cx="2664296" cy="1724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Концепция нанотехнологий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85FD9EB-F65D-4C62-9779-D31709FF0A2F}"/>
              </a:ext>
            </a:extLst>
          </p:cNvPr>
          <p:cNvSpPr/>
          <p:nvPr/>
        </p:nvSpPr>
        <p:spPr>
          <a:xfrm>
            <a:off x="7846268" y="1920246"/>
            <a:ext cx="4104456" cy="17247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Самосборка</a:t>
            </a:r>
          </a:p>
          <a:p>
            <a:pPr algn="ctr"/>
            <a:r>
              <a:rPr lang="ru-RU" dirty="0"/>
              <a:t>Самоорганизация</a:t>
            </a:r>
          </a:p>
          <a:p>
            <a:pPr algn="ctr"/>
            <a:r>
              <a:rPr lang="ru-RU" dirty="0"/>
              <a:t>Производство материалов</a:t>
            </a:r>
          </a:p>
          <a:p>
            <a:pPr algn="ctr"/>
            <a:r>
              <a:rPr lang="ru-RU" dirty="0"/>
              <a:t>Биотехнологии...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95A0CE0-EDC7-4D4D-B661-663EE27131CC}"/>
              </a:ext>
            </a:extLst>
          </p:cNvPr>
          <p:cNvSpPr/>
          <p:nvPr/>
        </p:nvSpPr>
        <p:spPr>
          <a:xfrm>
            <a:off x="5805386" y="3284984"/>
            <a:ext cx="4248472" cy="15121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Концепция наноархитектоники</a:t>
            </a:r>
          </a:p>
        </p:txBody>
      </p:sp>
      <p:pic>
        <p:nvPicPr>
          <p:cNvPr id="18434" name="Picture 2" descr="Anisotropic and Shape-Selective Nanomaterials: Structure-Property Relationships (Nanostructure Science and Technology) (English Edition) by [Simona E. Hunyadi Murph, George K. Larsen, Kaitlin J. Coopersmith]">
            <a:extLst>
              <a:ext uri="{FF2B5EF4-FFF2-40B4-BE49-F238E27FC236}">
                <a16:creationId xmlns:a16="http://schemas.microsoft.com/office/drawing/2014/main" id="{43C8C3A3-C904-44D8-8D14-5FEE92C86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8" y="1559743"/>
            <a:ext cx="3162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1A932B-16CA-48A5-A862-A23EB2D68FAF}"/>
              </a:ext>
            </a:extLst>
          </p:cNvPr>
          <p:cNvSpPr txBox="1"/>
          <p:nvPr/>
        </p:nvSpPr>
        <p:spPr>
          <a:xfrm>
            <a:off x="156230" y="6312576"/>
            <a:ext cx="37834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https://www.amazon.co.jp/Anisotropic-Shape-Selective-Nanomaterials-Structure-Property-Relationships-ebook/dp/B073Y12XWF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24113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5C0E45-1B44-429D-9EB1-2356E88E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ГАРМОНИЗАЦИИ</a:t>
            </a: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E0192FCF-A142-4448-808B-30BAE52BE7C4}"/>
              </a:ext>
            </a:extLst>
          </p:cNvPr>
          <p:cNvSpPr/>
          <p:nvPr/>
        </p:nvSpPr>
        <p:spPr>
          <a:xfrm>
            <a:off x="1416271" y="2690903"/>
            <a:ext cx="4248472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Гармонизация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B121A-0176-4E33-84D0-E78C66DF256E}"/>
              </a:ext>
            </a:extLst>
          </p:cNvPr>
          <p:cNvSpPr txBox="1"/>
          <p:nvPr/>
        </p:nvSpPr>
        <p:spPr>
          <a:xfrm>
            <a:off x="-109722" y="2855678"/>
            <a:ext cx="1675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Дизайн компонентов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45070-4CE4-4C25-8344-24790DECEC2B}"/>
              </a:ext>
            </a:extLst>
          </p:cNvPr>
          <p:cNvSpPr txBox="1"/>
          <p:nvPr/>
        </p:nvSpPr>
        <p:spPr>
          <a:xfrm>
            <a:off x="5471712" y="2760551"/>
            <a:ext cx="2111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Конструирование функций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55512-F41B-40C0-91CC-904643B2A291}"/>
              </a:ext>
            </a:extLst>
          </p:cNvPr>
          <p:cNvSpPr txBox="1"/>
          <p:nvPr/>
        </p:nvSpPr>
        <p:spPr>
          <a:xfrm>
            <a:off x="4836651" y="1930486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Возмущение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3FC09-A543-421E-A83C-245CA92D68D7}"/>
              </a:ext>
            </a:extLst>
          </p:cNvPr>
          <p:cNvSpPr txBox="1"/>
          <p:nvPr/>
        </p:nvSpPr>
        <p:spPr>
          <a:xfrm>
            <a:off x="4296591" y="2320455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Колебания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133389E-187A-447F-9479-DE4347C9F4F6}"/>
              </a:ext>
            </a:extLst>
          </p:cNvPr>
          <p:cNvSpPr/>
          <p:nvPr/>
        </p:nvSpPr>
        <p:spPr>
          <a:xfrm>
            <a:off x="1659792" y="1556792"/>
            <a:ext cx="2952328" cy="100811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Самосборка</a:t>
            </a:r>
          </a:p>
          <a:p>
            <a:pPr algn="ctr"/>
            <a:r>
              <a:rPr lang="ru-RU" dirty="0"/>
              <a:t>Самоорганизация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FA580ED-6F25-42CD-BAEB-27300B5F20D9}"/>
              </a:ext>
            </a:extLst>
          </p:cNvPr>
          <p:cNvSpPr/>
          <p:nvPr/>
        </p:nvSpPr>
        <p:spPr>
          <a:xfrm>
            <a:off x="399652" y="3810289"/>
            <a:ext cx="5472608" cy="16561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dirty="0"/>
              <a:t>Химические процедуры</a:t>
            </a:r>
          </a:p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030006CF-43B5-4180-86E7-A10C482DE785}"/>
              </a:ext>
            </a:extLst>
          </p:cNvPr>
          <p:cNvSpPr/>
          <p:nvPr/>
        </p:nvSpPr>
        <p:spPr>
          <a:xfrm>
            <a:off x="1056231" y="4422357"/>
            <a:ext cx="1872208" cy="7920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Манипуляции с атомами</a:t>
            </a:r>
            <a:r>
              <a:rPr lang="en-US" dirty="0"/>
              <a:t> </a:t>
            </a:r>
            <a:r>
              <a:rPr lang="ru-RU" dirty="0"/>
              <a:t>и молекулами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F56C6D2-0CFF-457A-A4B0-A3DE076E4734}"/>
              </a:ext>
            </a:extLst>
          </p:cNvPr>
          <p:cNvSpPr/>
          <p:nvPr/>
        </p:nvSpPr>
        <p:spPr>
          <a:xfrm>
            <a:off x="3135956" y="4422357"/>
            <a:ext cx="2024731" cy="7920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Управление внешними раздражителями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737138-D3B0-41A1-81E9-ED6A32624603}"/>
              </a:ext>
            </a:extLst>
          </p:cNvPr>
          <p:cNvSpPr txBox="1"/>
          <p:nvPr/>
        </p:nvSpPr>
        <p:spPr>
          <a:xfrm>
            <a:off x="4296591" y="3559166"/>
            <a:ext cx="2111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Неопределенность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8B3963-BA82-4525-B618-2DA161D6320F}"/>
              </a:ext>
            </a:extLst>
          </p:cNvPr>
          <p:cNvSpPr txBox="1"/>
          <p:nvPr/>
        </p:nvSpPr>
        <p:spPr>
          <a:xfrm>
            <a:off x="5506372" y="3870582"/>
            <a:ext cx="1823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Вероятность</a:t>
            </a: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29665936-6A1D-492C-8CA7-8BE69EDF7FDF}"/>
              </a:ext>
            </a:extLst>
          </p:cNvPr>
          <p:cNvSpPr/>
          <p:nvPr/>
        </p:nvSpPr>
        <p:spPr>
          <a:xfrm rot="2588802">
            <a:off x="2777150" y="2502256"/>
            <a:ext cx="50405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CD75AB81-4112-4F97-9AC6-AB10EAE208A4}"/>
              </a:ext>
            </a:extLst>
          </p:cNvPr>
          <p:cNvSpPr/>
          <p:nvPr/>
        </p:nvSpPr>
        <p:spPr>
          <a:xfrm rot="18826774">
            <a:off x="2786661" y="3500062"/>
            <a:ext cx="50405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2CB8E3-63CB-4B4E-BC3F-761AE66693FE}"/>
              </a:ext>
            </a:extLst>
          </p:cNvPr>
          <p:cNvSpPr txBox="1"/>
          <p:nvPr/>
        </p:nvSpPr>
        <p:spPr>
          <a:xfrm>
            <a:off x="7398252" y="1910559"/>
            <a:ext cx="484911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Наноархитектонические</a:t>
            </a:r>
            <a:r>
              <a:rPr lang="ru-RU" dirty="0"/>
              <a:t> конструкции могут быть реализованы с использованием известных стратегий: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манипулирование атомом/молекулой, химический синтез,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химическая </a:t>
            </a:r>
            <a:r>
              <a:rPr lang="ru-RU" dirty="0" err="1"/>
              <a:t>наноманипуляция</a:t>
            </a:r>
            <a:r>
              <a:rPr lang="ru-RU" dirty="0"/>
              <a:t>, индуцированный полем материальный контроль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самосборка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самоорганизация</a:t>
            </a:r>
          </a:p>
          <a:p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D1072E-97AC-41FF-98BE-C99F3B8E1466}"/>
              </a:ext>
            </a:extLst>
          </p:cNvPr>
          <p:cNvSpPr txBox="1"/>
          <p:nvPr/>
        </p:nvSpPr>
        <p:spPr>
          <a:xfrm>
            <a:off x="0" y="5661948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Однако во многих случаях невозможно избежать неконтролируемых или неожиданных помех, возникающих из-за сложных молекулярных взаимодействий, термодинамических возмущений, статистических неопределенностей и квантовых эффектов . Гармонизация этих обычно обструктивных эффектов является одним из важных ключей [ 81 ].</a:t>
            </a:r>
          </a:p>
        </p:txBody>
      </p:sp>
    </p:spTree>
    <p:extLst>
      <p:ext uri="{BB962C8B-B14F-4D97-AF65-F5344CB8AC3E}">
        <p14:creationId xmlns:p14="http://schemas.microsoft.com/office/powerpoint/2010/main" val="194613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F5FEE-D29F-4B82-A999-59642B19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ПРИМЕНЕНИЯ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E31F1-806E-4AB5-ADB3-BAE68CF922BE}"/>
              </a:ext>
            </a:extLst>
          </p:cNvPr>
          <p:cNvSpPr txBox="1"/>
          <p:nvPr/>
        </p:nvSpPr>
        <p:spPr>
          <a:xfrm>
            <a:off x="4489797" y="1700808"/>
            <a:ext cx="772771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производство материалов [ 83-85 ]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проектирование новых материалов [ 86 , 87 ]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организацию материалов [ 88-91 ]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супрамолекулярные</a:t>
            </a:r>
            <a:r>
              <a:rPr lang="ru-RU" dirty="0"/>
              <a:t> сборки [ 92–95 ]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устройства и физические системы [ 96 , 97 ]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датчики [ 98–102 ]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приложения, связанные с энергией [ 103–107 ]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экологические стратегии [ 108–111 ]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биологические</a:t>
            </a:r>
            <a:r>
              <a:rPr lang="en-US" dirty="0"/>
              <a:t> </a:t>
            </a:r>
            <a:r>
              <a:rPr lang="ru-RU" dirty="0"/>
              <a:t>и биомедицинские приложения [ 112–117 </a:t>
            </a:r>
            <a:r>
              <a:rPr lang="en-US" dirty="0"/>
              <a:t>]</a:t>
            </a:r>
            <a:endParaRPr lang="ru-RU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67BC63C-F521-46FF-8A83-BE98415AA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700808"/>
            <a:ext cx="29146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70380-3168-4852-A413-1F5A5E32D690}"/>
              </a:ext>
            </a:extLst>
          </p:cNvPr>
          <p:cNvSpPr txBox="1"/>
          <p:nvPr/>
        </p:nvSpPr>
        <p:spPr>
          <a:xfrm>
            <a:off x="410707" y="6344314"/>
            <a:ext cx="6110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https://link.springer.com/book/10.1007/978-3-319-29761-3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69100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80C843-B518-4E8B-BB32-97337F89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4" name="Picture 2" descr="Biomaterials | Metallurgy for Dummies">
            <a:extLst>
              <a:ext uri="{FF2B5EF4-FFF2-40B4-BE49-F238E27FC236}">
                <a16:creationId xmlns:a16="http://schemas.microsoft.com/office/drawing/2014/main" id="{8088888B-6333-4862-AB56-3B245F25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836712"/>
            <a:ext cx="7145645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4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94756-BF36-4717-8FB2-9ADF550F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САМОСБОРКА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764DA-4C72-409B-9CEB-516086235AA1}"/>
              </a:ext>
            </a:extLst>
          </p:cNvPr>
          <p:cNvSpPr txBox="1"/>
          <p:nvPr/>
        </p:nvSpPr>
        <p:spPr>
          <a:xfrm>
            <a:off x="9336360" y="1700808"/>
            <a:ext cx="27363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Хотя </a:t>
            </a:r>
            <a:r>
              <a:rPr lang="ru-RU" dirty="0" err="1"/>
              <a:t>наноархитектоника</a:t>
            </a:r>
            <a:r>
              <a:rPr lang="ru-RU" dirty="0"/>
              <a:t> содержит несколько различных подходов к механизмам ее построения, процессы самосборки часто имеют решающее значение с участием широкого спектра материалов компонентов[ 118-123 ]</a:t>
            </a:r>
          </a:p>
        </p:txBody>
      </p:sp>
      <p:pic>
        <p:nvPicPr>
          <p:cNvPr id="7" name="Self-Assemble">
            <a:hlinkClick r:id="" action="ppaction://media"/>
            <a:extLst>
              <a:ext uri="{FF2B5EF4-FFF2-40B4-BE49-F238E27FC236}">
                <a16:creationId xmlns:a16="http://schemas.microsoft.com/office/drawing/2014/main" id="{9134C543-8F31-48E4-8124-56176A132F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335" y="1556792"/>
            <a:ext cx="9089009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A6A188-8CC2-463A-9DF7-06C86A99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РАЗМЕРНОСТИ САМОСБОРОК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9FB7FCD-DF20-46D9-93C7-ACF216E72E3C}"/>
              </a:ext>
            </a:extLst>
          </p:cNvPr>
          <p:cNvSpPr/>
          <p:nvPr/>
        </p:nvSpPr>
        <p:spPr>
          <a:xfrm>
            <a:off x="191344" y="1988840"/>
            <a:ext cx="3456384" cy="158417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Органические материалы</a:t>
            </a:r>
          </a:p>
          <a:p>
            <a:pPr algn="ctr"/>
            <a:r>
              <a:rPr lang="ru-RU" dirty="0"/>
              <a:t>Небольшие молекулы</a:t>
            </a:r>
          </a:p>
          <a:p>
            <a:pPr algn="ctr"/>
            <a:r>
              <a:rPr lang="ru-RU" dirty="0"/>
              <a:t>Полимеры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8269737-FDD4-4517-8EE6-74315CCD3E26}"/>
              </a:ext>
            </a:extLst>
          </p:cNvPr>
          <p:cNvSpPr/>
          <p:nvPr/>
        </p:nvSpPr>
        <p:spPr>
          <a:xfrm>
            <a:off x="3863752" y="1988840"/>
            <a:ext cx="3744416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Неорганические материалы</a:t>
            </a:r>
          </a:p>
          <a:p>
            <a:pPr algn="ctr"/>
            <a:r>
              <a:rPr lang="ru-RU" dirty="0"/>
              <a:t>Гибриды </a:t>
            </a:r>
            <a:r>
              <a:rPr lang="en-US" dirty="0"/>
              <a:t>&amp; </a:t>
            </a:r>
            <a:r>
              <a:rPr lang="ru-RU" dirty="0"/>
              <a:t>Композиты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1521C40-61A8-463E-A5F0-566A1C0AB6DC}"/>
              </a:ext>
            </a:extLst>
          </p:cNvPr>
          <p:cNvSpPr/>
          <p:nvPr/>
        </p:nvSpPr>
        <p:spPr>
          <a:xfrm>
            <a:off x="7968208" y="2060848"/>
            <a:ext cx="3528392" cy="11521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Биологические вещества</a:t>
            </a:r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0A4D4C32-61EF-4544-9176-E206CBA9647E}"/>
              </a:ext>
            </a:extLst>
          </p:cNvPr>
          <p:cNvSpPr/>
          <p:nvPr/>
        </p:nvSpPr>
        <p:spPr>
          <a:xfrm>
            <a:off x="1847528" y="3717032"/>
            <a:ext cx="360040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9525EF5F-EBAC-465D-AD8E-A24D14C47EC2}"/>
              </a:ext>
            </a:extLst>
          </p:cNvPr>
          <p:cNvSpPr/>
          <p:nvPr/>
        </p:nvSpPr>
        <p:spPr>
          <a:xfrm>
            <a:off x="5591944" y="3717032"/>
            <a:ext cx="360040" cy="2760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74C3C5A7-BF39-41BA-9B8E-A5107AED245B}"/>
              </a:ext>
            </a:extLst>
          </p:cNvPr>
          <p:cNvSpPr/>
          <p:nvPr/>
        </p:nvSpPr>
        <p:spPr>
          <a:xfrm>
            <a:off x="9768408" y="3717032"/>
            <a:ext cx="288032" cy="27602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94D9B39-90FE-4E4E-92A2-9FD5FF8E3B61}"/>
              </a:ext>
            </a:extLst>
          </p:cNvPr>
          <p:cNvSpPr/>
          <p:nvPr/>
        </p:nvSpPr>
        <p:spPr>
          <a:xfrm>
            <a:off x="2351584" y="4725144"/>
            <a:ext cx="360040" cy="360040"/>
          </a:xfrm>
          <a:prstGeom prst="ellipse">
            <a:avLst/>
          </a:prstGeom>
          <a:gradFill flip="none" rotWithShape="1">
            <a:gsLst>
              <a:gs pos="0">
                <a:srgbClr val="D9D9D9"/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A956336-3E86-47FA-A523-36ED10FC1207}"/>
              </a:ext>
            </a:extLst>
          </p:cNvPr>
          <p:cNvSpPr/>
          <p:nvPr/>
        </p:nvSpPr>
        <p:spPr>
          <a:xfrm>
            <a:off x="2624354" y="4737814"/>
            <a:ext cx="519318" cy="491386"/>
          </a:xfrm>
          <a:prstGeom prst="ellipse">
            <a:avLst/>
          </a:prstGeom>
          <a:gradFill flip="none" rotWithShape="1">
            <a:gsLst>
              <a:gs pos="0">
                <a:srgbClr val="D9D9D9"/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74125-3590-4651-A0BB-D4928C61A515}"/>
              </a:ext>
            </a:extLst>
          </p:cNvPr>
          <p:cNvSpPr txBox="1"/>
          <p:nvPr/>
        </p:nvSpPr>
        <p:spPr>
          <a:xfrm>
            <a:off x="2567608" y="566124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  <a:r>
              <a:rPr lang="en-US" dirty="0"/>
              <a:t>D</a:t>
            </a:r>
            <a:endParaRPr lang="ru-RU" dirty="0"/>
          </a:p>
        </p:txBody>
      </p:sp>
      <p:sp>
        <p:nvSpPr>
          <p:cNvPr id="12" name="Блок-схема: память с прямым доступом 11">
            <a:extLst>
              <a:ext uri="{FF2B5EF4-FFF2-40B4-BE49-F238E27FC236}">
                <a16:creationId xmlns:a16="http://schemas.microsoft.com/office/drawing/2014/main" id="{DBE2917D-95BE-4ED6-B72A-D7A13B7C8D43}"/>
              </a:ext>
            </a:extLst>
          </p:cNvPr>
          <p:cNvSpPr/>
          <p:nvPr/>
        </p:nvSpPr>
        <p:spPr>
          <a:xfrm>
            <a:off x="4583832" y="4659471"/>
            <a:ext cx="2304256" cy="648072"/>
          </a:xfrm>
          <a:prstGeom prst="flowChartMagneticDrum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35F73D-0890-4609-8882-2D19528E0EDF}"/>
              </a:ext>
            </a:extLst>
          </p:cNvPr>
          <p:cNvSpPr txBox="1"/>
          <p:nvPr/>
        </p:nvSpPr>
        <p:spPr>
          <a:xfrm>
            <a:off x="5481984" y="564713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</a:t>
            </a:r>
            <a:endParaRPr lang="ru-RU" dirty="0"/>
          </a:p>
        </p:txBody>
      </p:sp>
      <p:sp>
        <p:nvSpPr>
          <p:cNvPr id="15" name="Параллелограмм 14">
            <a:extLst>
              <a:ext uri="{FF2B5EF4-FFF2-40B4-BE49-F238E27FC236}">
                <a16:creationId xmlns:a16="http://schemas.microsoft.com/office/drawing/2014/main" id="{285E7554-B4F0-4E6E-8695-67C023F155A7}"/>
              </a:ext>
            </a:extLst>
          </p:cNvPr>
          <p:cNvSpPr/>
          <p:nvPr/>
        </p:nvSpPr>
        <p:spPr>
          <a:xfrm>
            <a:off x="8544272" y="4659471"/>
            <a:ext cx="2376264" cy="648072"/>
          </a:xfrm>
          <a:prstGeom prst="parallelogram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81A1C8-2518-41C7-96ED-9C1CE1835E70}"/>
              </a:ext>
            </a:extLst>
          </p:cNvPr>
          <p:cNvSpPr txBox="1"/>
          <p:nvPr/>
        </p:nvSpPr>
        <p:spPr>
          <a:xfrm>
            <a:off x="9677424" y="549134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98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5E3D3-76BB-4683-A06A-66ACC0F5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РАЗМЕРНОСТИ САМОСБОРОК</a:t>
            </a:r>
            <a:r>
              <a:rPr lang="en-US" dirty="0"/>
              <a:t> - </a:t>
            </a:r>
            <a:r>
              <a:rPr lang="ru-RU" dirty="0"/>
              <a:t>ПРОДОЛЖЕНИЕ</a:t>
            </a:r>
          </a:p>
        </p:txBody>
      </p:sp>
      <p:pic>
        <p:nvPicPr>
          <p:cNvPr id="3" name="Self-Assembly_ What Is It_">
            <a:hlinkClick r:id="" action="ppaction://media"/>
            <a:extLst>
              <a:ext uri="{FF2B5EF4-FFF2-40B4-BE49-F238E27FC236}">
                <a16:creationId xmlns:a16="http://schemas.microsoft.com/office/drawing/2014/main" id="{FE9DBA60-7934-409B-BB5D-FB17D6E5D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8784" y="1574480"/>
            <a:ext cx="9361040" cy="526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4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6CF8D-2A03-4F7C-8D26-88617988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РАЗВИТИЕ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B9187-D07F-4DB6-8675-6AA4108046E5}"/>
              </a:ext>
            </a:extLst>
          </p:cNvPr>
          <p:cNvSpPr txBox="1"/>
          <p:nvPr/>
        </p:nvSpPr>
        <p:spPr>
          <a:xfrm>
            <a:off x="407368" y="1628800"/>
            <a:ext cx="11377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Самосборка как ключевой игрок в наноархитектонике материалов: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C1A39-0DD3-4B73-BC11-B7E55806087C}"/>
              </a:ext>
            </a:extLst>
          </p:cNvPr>
          <p:cNvSpPr txBox="1"/>
          <p:nvPr/>
        </p:nvSpPr>
        <p:spPr>
          <a:xfrm>
            <a:off x="551384" y="2708920"/>
            <a:ext cx="3047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B82D2F"/>
                </a:solidFill>
              </a:rPr>
              <a:t>Разнообразие компонентов</a:t>
            </a: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D24AB21D-375F-494E-9D0F-9D191C9CB34E}"/>
              </a:ext>
            </a:extLst>
          </p:cNvPr>
          <p:cNvSpPr/>
          <p:nvPr/>
        </p:nvSpPr>
        <p:spPr>
          <a:xfrm>
            <a:off x="3814653" y="2619386"/>
            <a:ext cx="432048" cy="535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ACD14-6BFC-4DF1-A8E5-F25FB55D7D47}"/>
              </a:ext>
            </a:extLst>
          </p:cNvPr>
          <p:cNvSpPr txBox="1"/>
          <p:nvPr/>
        </p:nvSpPr>
        <p:spPr>
          <a:xfrm>
            <a:off x="4462772" y="2708920"/>
            <a:ext cx="254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B82D2F"/>
                </a:solidFill>
              </a:rPr>
              <a:t>Основы интерфейса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670ABD-0B3D-4384-841D-D9C04DF6ACEF}"/>
              </a:ext>
            </a:extLst>
          </p:cNvPr>
          <p:cNvSpPr txBox="1"/>
          <p:nvPr/>
        </p:nvSpPr>
        <p:spPr>
          <a:xfrm>
            <a:off x="8256240" y="2725144"/>
            <a:ext cx="3047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B82D2F"/>
                </a:solidFill>
              </a:rPr>
              <a:t>Расширенный интерфейс</a:t>
            </a:r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3970E828-EA34-4F63-941E-38C853567C7C}"/>
              </a:ext>
            </a:extLst>
          </p:cNvPr>
          <p:cNvSpPr/>
          <p:nvPr/>
        </p:nvSpPr>
        <p:spPr>
          <a:xfrm>
            <a:off x="7320136" y="2642103"/>
            <a:ext cx="432048" cy="535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F34C64-17DE-4D64-9104-A9B05FE10810}"/>
              </a:ext>
            </a:extLst>
          </p:cNvPr>
          <p:cNvSpPr txBox="1"/>
          <p:nvPr/>
        </p:nvSpPr>
        <p:spPr>
          <a:xfrm>
            <a:off x="537883" y="3356992"/>
            <a:ext cx="30471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Малые молекулы</a:t>
            </a:r>
            <a:r>
              <a:rPr lang="en-US" dirty="0"/>
              <a:t> </a:t>
            </a:r>
            <a:r>
              <a:rPr lang="ru-RU" dirty="0"/>
              <a:t>полимеры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Неорганические материалы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Биомолекулы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9106FF-500C-4D72-90F5-ABEAE13110CA}"/>
              </a:ext>
            </a:extLst>
          </p:cNvPr>
          <p:cNvSpPr txBox="1"/>
          <p:nvPr/>
        </p:nvSpPr>
        <p:spPr>
          <a:xfrm>
            <a:off x="4030677" y="3326286"/>
            <a:ext cx="37994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Поверхностные наноструктуры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Тонкие пленки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Интерфейс жидкость-жидкость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Интерфейс воздух-вода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E91E5C-8E70-4673-85BD-A685716464DA}"/>
              </a:ext>
            </a:extLst>
          </p:cNvPr>
          <p:cNvSpPr txBox="1"/>
          <p:nvPr/>
        </p:nvSpPr>
        <p:spPr>
          <a:xfrm>
            <a:off x="7968207" y="3382541"/>
            <a:ext cx="400942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Супрамолекулярная</a:t>
            </a:r>
            <a:r>
              <a:rPr lang="ru-RU" dirty="0"/>
              <a:t> химия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Производство наноматериалов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Нанокар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Молекулярная машина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Молекулярный тюнинг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Продвинутое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88543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4A937-1A16-42C8-A69E-03E5E6DA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Robert Langer - Biomaterials for the 21st Century</a:t>
            </a:r>
            <a:endParaRPr lang="ru-RU" dirty="0"/>
          </a:p>
        </p:txBody>
      </p:sp>
      <p:pic>
        <p:nvPicPr>
          <p:cNvPr id="4" name="Мультимедиа в Интернете 3" title="TEDxBigApple - Robert Langer - Biomaterials for the 21st Century">
            <a:hlinkClick r:id="" action="ppaction://media"/>
            <a:extLst>
              <a:ext uri="{FF2B5EF4-FFF2-40B4-BE49-F238E27FC236}">
                <a16:creationId xmlns:a16="http://schemas.microsoft.com/office/drawing/2014/main" id="{7601468C-C500-40D6-9615-A50C2574E1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66800" y="1632477"/>
            <a:ext cx="9133777" cy="51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4" y="1703586"/>
            <a:ext cx="6181328" cy="3177380"/>
          </a:xfrm>
        </p:spPr>
        <p:txBody>
          <a:bodyPr rtlCol="0"/>
          <a:lstStyle/>
          <a:p>
            <a:br>
              <a:rPr lang="ru-RU" dirty="0"/>
            </a:br>
            <a:r>
              <a:rPr lang="ru-RU" dirty="0"/>
              <a:t>Биоматериалы и </a:t>
            </a:r>
            <a:r>
              <a:rPr lang="ru-RU" dirty="0" err="1"/>
              <a:t>биосовместимость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15A46425-CC0B-4A44-B31F-08FC41E57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/>
          <a:lstStyle/>
          <a:p>
            <a:r>
              <a:rPr lang="ru-RU" dirty="0"/>
              <a:t>исторический обзор</a:t>
            </a:r>
          </a:p>
        </p:txBody>
      </p:sp>
      <p:pic>
        <p:nvPicPr>
          <p:cNvPr id="5" name="Picture 2" descr="Biomaterials Vector Illustration. Labeled Organ Replacement Collection Set.  Stock Vector - Illustration of joint, collection: 177412309">
            <a:extLst>
              <a:ext uri="{FF2B5EF4-FFF2-40B4-BE49-F238E27FC236}">
                <a16:creationId xmlns:a16="http://schemas.microsoft.com/office/drawing/2014/main" id="{9A18605C-CA4D-42CC-A9A5-6CB268ED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03" y="1504617"/>
            <a:ext cx="4863605" cy="43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F9E8E-E827-4246-853E-EE7864E0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219F4-8E00-493A-A0F1-D2E9DE2D0827}"/>
              </a:ext>
            </a:extLst>
          </p:cNvPr>
          <p:cNvSpPr txBox="1"/>
          <p:nvPr/>
        </p:nvSpPr>
        <p:spPr>
          <a:xfrm>
            <a:off x="4367808" y="1650415"/>
            <a:ext cx="76328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>
                <a:solidFill>
                  <a:srgbClr val="212121"/>
                </a:solidFill>
                <a:effectLst/>
              </a:rPr>
              <a:t>В этом обзоре основное внимание уделяется характеристикам и применению биоматериалов на протяжении веков, начиная с доисторических времен и заканчивая началом эры современной медицины, условно отнесенной к середине XIX века, когда были разработаны:</a:t>
            </a:r>
          </a:p>
          <a:p>
            <a:endParaRPr lang="ru-RU" b="0" i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>
                <a:solidFill>
                  <a:srgbClr val="212121"/>
                </a:solidFill>
                <a:effectLst/>
              </a:rPr>
              <a:t>асептические процедуры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0" i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>
                <a:solidFill>
                  <a:srgbClr val="212121"/>
                </a:solidFill>
                <a:effectLst/>
              </a:rPr>
              <a:t>антисептические вещества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0" i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>
                <a:solidFill>
                  <a:srgbClr val="212121"/>
                </a:solidFill>
                <a:effectLst/>
              </a:rPr>
              <a:t>современные анестетики. </a:t>
            </a:r>
          </a:p>
          <a:p>
            <a:endParaRPr lang="ru-RU">
              <a:solidFill>
                <a:srgbClr val="212121"/>
              </a:solidFill>
            </a:endParaRPr>
          </a:p>
          <a:p>
            <a:r>
              <a:rPr lang="ru-RU" b="0" i="0">
                <a:solidFill>
                  <a:srgbClr val="212121"/>
                </a:solidFill>
                <a:effectLst/>
              </a:rPr>
              <a:t>После краткого обсуждения определения «биоматериала» с исторической точки зрения и краткого введения в общую историю хирургии и стоматологии каждый материал или класс материалов будут представлены со ссылками, перечисленными в хронологическом порядке и, где это возможно, с их реальным, научно доказанным воздействием на биологические ткани. </a:t>
            </a:r>
            <a:r>
              <a:rPr lang="en-US">
                <a:solidFill>
                  <a:srgbClr val="212121"/>
                </a:solidFill>
              </a:rPr>
              <a:t>[1]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D94952-5D30-4FC9-A387-F8D50B91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556792"/>
            <a:ext cx="36290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9D490-526F-4C5E-BDF9-EE3D3F31C9B5}"/>
              </a:ext>
            </a:extLst>
          </p:cNvPr>
          <p:cNvSpPr txBox="1"/>
          <p:nvPr/>
        </p:nvSpPr>
        <p:spPr>
          <a:xfrm>
            <a:off x="119336" y="6289178"/>
            <a:ext cx="3773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https://www.amazon.com/Introduction-Biomaterials-Engineering-Applications-Biomedical/dp/0521116902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720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CD8ED-D6E4-40B6-B8E3-E9674EE8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1967г. ОПРЕДЕЛЕНИЕ БИОМАТЕРИАЛА КОЭНОМ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2B669-2C56-4E61-97E5-EFE76586A7BC}"/>
              </a:ext>
            </a:extLst>
          </p:cNvPr>
          <p:cNvSpPr txBox="1"/>
          <p:nvPr/>
        </p:nvSpPr>
        <p:spPr>
          <a:xfrm>
            <a:off x="4774163" y="1772816"/>
            <a:ext cx="718702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Биоматериалы определяются как «любой материал, используемый в качестве имплантата»</a:t>
            </a: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endParaRPr lang="ru-RU" dirty="0"/>
          </a:p>
          <a:p>
            <a:r>
              <a:rPr lang="ru-RU" dirty="0"/>
              <a:t>Одно из первых определений « биоматериала » было дано доктором Джонатаном Коэном еще в 1967</a:t>
            </a:r>
            <a:r>
              <a:rPr lang="en-US" dirty="0"/>
              <a:t> [</a:t>
            </a:r>
            <a:r>
              <a:rPr lang="en-US" dirty="0">
                <a:hlinkClick r:id="" action="ppaction://noaction"/>
              </a:rPr>
              <a:t>2</a:t>
            </a:r>
            <a:r>
              <a:rPr lang="en-US" dirty="0"/>
              <a:t>]</a:t>
            </a:r>
            <a:endParaRPr lang="ru-RU" dirty="0"/>
          </a:p>
          <a:p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Будучи врачом-ортопедом, д-р Коэн сосредоточил свое внимание на узком круге потенциальных применений. </a:t>
            </a: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endParaRPr lang="ru-RU" dirty="0">
              <a:solidFill>
                <a:srgbClr val="000000"/>
              </a:solidFill>
              <a:ea typeface="Microsoft Sans Serif" panose="020B0604020202020204" pitchFamily="34" charset="0"/>
            </a:endParaRPr>
          </a:p>
          <a:p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Тем не менее, перечень категорий, предложенных им</a:t>
            </a:r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 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 могут считаться почти исчерпывающими, особенно если речь идет об ортопедии</a:t>
            </a:r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металлов</a:t>
            </a: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кость и производные кости, используемые в качестве трансплантатов</a:t>
            </a: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пластмассы</a:t>
            </a:r>
            <a:endParaRPr lang="ru-RU" dirty="0">
              <a:solidFill>
                <a:srgbClr val="000000"/>
              </a:solidFill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a typeface="Microsoft Sans Serif" panose="020B0604020202020204" pitchFamily="34" charset="0"/>
              </a:rPr>
              <a:t>к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ерамика</a:t>
            </a: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композиты</a:t>
            </a: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182E41-5022-4523-A571-EE9375068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628800"/>
            <a:ext cx="2967018" cy="44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92A9B-0AA2-4266-8CB5-FA8586878B84}"/>
              </a:ext>
            </a:extLst>
          </p:cNvPr>
          <p:cNvSpPr txBox="1"/>
          <p:nvPr/>
        </p:nvSpPr>
        <p:spPr>
          <a:xfrm>
            <a:off x="407368" y="6225706"/>
            <a:ext cx="35609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https://www.wiley.com/en-us/Advanced+Biomaterials%3A+Fundamentals%2C+Processing%2C+and+Applications+-p-9780470193402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398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0EB3BD-CF40-4653-BA8B-DC1781F2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1967г. ОПРЕДЕЛЕНИЕ БИОМАТЕРИАЛА КОЭНОМ (Продолжение)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A6379-F563-4291-A0DF-0A5B2D204AC3}"/>
              </a:ext>
            </a:extLst>
          </p:cNvPr>
          <p:cNvSpPr txBox="1"/>
          <p:nvPr/>
        </p:nvSpPr>
        <p:spPr>
          <a:xfrm>
            <a:off x="3910118" y="1424783"/>
            <a:ext cx="82809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Не костные материалы для костных трансплантатов</a:t>
            </a:r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: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 </a:t>
            </a: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1</a:t>
            </a:r>
            <a:r>
              <a:rPr lang="fy-NL" sz="1800" b="1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987 </a:t>
            </a:r>
            <a:r>
              <a:rPr lang="ru-RU" sz="1800" b="1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 </a:t>
            </a:r>
            <a:r>
              <a:rPr lang="fy-NL" sz="1800" b="1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Guillemin, Patat, Fournie, &amp; Chetail</a:t>
            </a:r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  <a:hlinkClick r:id="" action="ppaction://noaction"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]</a:t>
            </a:r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 -  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коралл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sz="1800" b="1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2001 Moore, Graves, &amp; Bain 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[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  <a:hlinkClick r:id="" action="ppaction://noaction"/>
              </a:rPr>
              <a:t>4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] </a:t>
            </a:r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- 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биостекло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rgbClr val="000000"/>
              </a:solidFill>
              <a:ea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y-NL" b="1" dirty="0">
                <a:solidFill>
                  <a:srgbClr val="000000"/>
                </a:solidFill>
                <a:ea typeface="Microsoft Sans Serif" panose="020B0604020202020204" pitchFamily="34" charset="0"/>
              </a:rPr>
              <a:t>2010 </a:t>
            </a:r>
            <a:r>
              <a:rPr lang="fy-NL" sz="1800" b="1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Elgood, 2010</a:t>
            </a:r>
            <a:r>
              <a:rPr lang="fy-NL" b="1" dirty="0">
                <a:solidFill>
                  <a:srgbClr val="000000"/>
                </a:solidFill>
                <a:ea typeface="Microsoft Sans Serif" panose="020B0604020202020204" pitchFamily="34" charset="0"/>
              </a:rPr>
              <a:t> </a:t>
            </a:r>
            <a:r>
              <a:rPr lang="fy-NL" dirty="0">
                <a:solidFill>
                  <a:srgbClr val="000000"/>
                </a:solidFill>
                <a:ea typeface="Microsoft Sans Serif" panose="020B0604020202020204" pitchFamily="34" charset="0"/>
              </a:rPr>
              <a:t>[</a:t>
            </a:r>
            <a:r>
              <a:rPr lang="fy-NL" dirty="0">
                <a:solidFill>
                  <a:srgbClr val="000000"/>
                </a:solidFill>
                <a:ea typeface="Microsoft Sans Serif" panose="020B0604020202020204" pitchFamily="34" charset="0"/>
                <a:hlinkClick r:id="" action="ppaction://noaction"/>
              </a:rPr>
              <a:t>5</a:t>
            </a:r>
            <a:r>
              <a:rPr lang="fy-NL" dirty="0">
                <a:solidFill>
                  <a:srgbClr val="000000"/>
                </a:solidFill>
                <a:ea typeface="Microsoft Sans Serif" panose="020B0604020202020204" pitchFamily="34" charset="0"/>
              </a:rPr>
              <a:t>] - 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гипсы , которые использовались арабами для лечения переломов костей с 10-го века, не рассматривались в качестве материала для транспланта</a:t>
            </a:r>
            <a:r>
              <a:rPr lang="ru-RU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н</a:t>
            </a:r>
            <a:r>
              <a:rPr lang="fy-NL" sz="1800" dirty="0">
                <a:solidFill>
                  <a:srgbClr val="000000"/>
                </a:solidFill>
                <a:effectLst/>
                <a:ea typeface="Microsoft Sans Serif" panose="020B0604020202020204" pitchFamily="34" charset="0"/>
              </a:rPr>
              <a:t>тов до конца 20-го века из-за отсутствия у них механических свойств in vivo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y-NL" sz="1800" dirty="0">
              <a:solidFill>
                <a:srgbClr val="000000"/>
              </a:solidFill>
              <a:effectLst/>
              <a:ea typeface="Microsoft Sans Serif" panose="020B0604020202020204" pitchFamily="34" charset="0"/>
            </a:endParaRPr>
          </a:p>
          <a:p>
            <a:r>
              <a:rPr lang="ru-RU" dirty="0"/>
              <a:t>Единственная категория широко применяемых биоматериалов, которая полностью исключается определением Коэна, — это «мягкие биологические материалы», такие как: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коллаген,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кожа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жировая ткань</a:t>
            </a:r>
          </a:p>
        </p:txBody>
      </p:sp>
      <p:pic>
        <p:nvPicPr>
          <p:cNvPr id="3074" name="Picture 2" descr="Biomaterials Science">
            <a:extLst>
              <a:ext uri="{FF2B5EF4-FFF2-40B4-BE49-F238E27FC236}">
                <a16:creationId xmlns:a16="http://schemas.microsoft.com/office/drawing/2014/main" id="{DFB73AFE-0EB3-4446-AE76-44931888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" y="1628800"/>
            <a:ext cx="3595911" cy="466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C6962-32BB-4B52-9818-407252A15ABE}"/>
              </a:ext>
            </a:extLst>
          </p:cNvPr>
          <p:cNvSpPr txBox="1"/>
          <p:nvPr/>
        </p:nvSpPr>
        <p:spPr>
          <a:xfrm>
            <a:off x="118516" y="6430114"/>
            <a:ext cx="35959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https://www.elsevier.com/books/biomaterials-science/ratner/978-0-08-047036-8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99036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F1DA5-C8DF-4829-A044-41CED0D4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1967г. ОПРЕДЕЛЕНИЕ БИОМАТЕРИАЛА КОЭНОМ (Продолжение)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072DE-AD72-4323-B809-FB77958532EA}"/>
              </a:ext>
            </a:extLst>
          </p:cNvPr>
          <p:cNvSpPr txBox="1"/>
          <p:nvPr/>
        </p:nvSpPr>
        <p:spPr>
          <a:xfrm>
            <a:off x="5087888" y="1772816"/>
            <a:ext cx="67687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логике Коэна материал может быть определен как « биоматериал » только на основе предыдущего опыта, путем проб и ошибок. </a:t>
            </a:r>
          </a:p>
          <a:p>
            <a:endParaRPr lang="ru-RU" dirty="0"/>
          </a:p>
          <a:p>
            <a:r>
              <a:rPr lang="ru-RU" dirty="0"/>
              <a:t>Более того, он до сих пор не рассматривает , когда и как материал активно взаимодействует с биологической средой. </a:t>
            </a:r>
          </a:p>
          <a:p>
            <a:endParaRPr lang="ru-RU" dirty="0"/>
          </a:p>
          <a:p>
            <a:r>
              <a:rPr lang="ru-RU" dirty="0"/>
              <a:t>По этому определению любой материал, который был использован для изготовления имплантата с достаточно положительным результатом, можно назвать биоматериалом.</a:t>
            </a:r>
            <a:endParaRPr lang="en-US" dirty="0"/>
          </a:p>
          <a:p>
            <a:endParaRPr lang="en-US" dirty="0"/>
          </a:p>
          <a:p>
            <a:r>
              <a:rPr lang="ru-RU" dirty="0"/>
              <a:t>Даже если определение Коэна далеко от современного широкого понятия «биоматериал » , оно все же является полезным и простым инструментом для проведения различия между чисто эстетическими (например, зубы, украшенные драгоценными камнями) и функциональными (например, золотыми пломбами) материалами.</a:t>
            </a:r>
          </a:p>
          <a:p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B888B3-3D6E-4DDC-863A-5670ECAC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628800"/>
            <a:ext cx="2857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3F6C32-5853-40BB-B073-276D132B4CCF}"/>
              </a:ext>
            </a:extLst>
          </p:cNvPr>
          <p:cNvSpPr txBox="1"/>
          <p:nvPr/>
        </p:nvSpPr>
        <p:spPr>
          <a:xfrm>
            <a:off x="720192" y="6297603"/>
            <a:ext cx="30487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https://www.wiley.com/en-be/Advanced+Biomaterials+and+Biodevices-p-9781118773635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56499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Медицинское оформление (16:9)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0152_TF02901024" id="{D3FB73DA-77DE-4484-8776-52724816BD57}" vid="{56BAE48E-6669-4001-8E1C-1E9B5D1EADDA}"/>
    </a:ext>
  </a:extLst>
</a:theme>
</file>

<file path=ppt/theme/theme2.xml><?xml version="1.0" encoding="utf-8"?>
<a:theme xmlns:a="http://schemas.openxmlformats.org/drawingml/2006/main" name="Тема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в стиле медицины (широкоэкранный формат)</Template>
  <TotalTime>9578</TotalTime>
  <Words>2824</Words>
  <Application>Microsoft Office PowerPoint</Application>
  <PresentationFormat>Широкоэкранный</PresentationFormat>
  <Paragraphs>278</Paragraphs>
  <Slides>33</Slides>
  <Notes>3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0" baseType="lpstr">
      <vt:lpstr>Arial</vt:lpstr>
      <vt:lpstr>Franklin Gothic Medium</vt:lpstr>
      <vt:lpstr>Gotham</vt:lpstr>
      <vt:lpstr>Microsoft Sans Serif</vt:lpstr>
      <vt:lpstr>Roboto</vt:lpstr>
      <vt:lpstr>Times New Roman</vt:lpstr>
      <vt:lpstr>Медицинское оформление (16:9)</vt:lpstr>
      <vt:lpstr>Биоматериалы и биомеханика ткани</vt:lpstr>
      <vt:lpstr>Статистика</vt:lpstr>
      <vt:lpstr>Введение</vt:lpstr>
      <vt:lpstr>Robert Langer - Biomaterials for the 21st Century</vt:lpstr>
      <vt:lpstr> Биоматериалы и биосовместимость</vt:lpstr>
      <vt:lpstr>Введение</vt:lpstr>
      <vt:lpstr>1967г. ОПРЕДЕЛЕНИЕ БИОМАТЕРИАЛА КОЭНОМ</vt:lpstr>
      <vt:lpstr>1967г. ОПРЕДЕЛЕНИЕ БИОМАТЕРИАЛА КОЭНОМ (Продолжение)</vt:lpstr>
      <vt:lpstr>1967г. ОПРЕДЕЛЕНИЕ БИОМАТЕРИАЛА КОЭНОМ (Продолжение)</vt:lpstr>
      <vt:lpstr>1974 ОПРЕДЕЛЕНИЕ БИОМАТЕРИАЛА </vt:lpstr>
      <vt:lpstr>БИОМАТЕРИАЛЫ - "ИНЕРТНЫЕ ВЕЩЕСТВА"</vt:lpstr>
      <vt:lpstr>1982 ОПРЕДЕЛЕНИЕ БИОМАТЕРИАЛОВ - "АКТИВНЫЕ И ИНЕРТНЫЕ ВЕЩЕСТВА"</vt:lpstr>
      <vt:lpstr>1987 ОПРЕДЕЛЕНИЕ БИОМАТЕРИАЛА УИЛЬЯМСОМ</vt:lpstr>
      <vt:lpstr>муравьиные головы как скобы</vt:lpstr>
      <vt:lpstr>1987 ОПРЕДЕЛЕНИЕ БИОМАТЕРИАЛА УИЛЬЯМСОМ (Продолжение)</vt:lpstr>
      <vt:lpstr>1991г. ОПРЕДЕЛЕНИЕ БИОМАТЕРИАЛА Биоматериалы как улучшение качества жизни</vt:lpstr>
      <vt:lpstr>1991г. ОПРЕДЕЛЕНИЕ БИОМАТЕРИАЛА - ПРОДОЛЖЕНИЕ</vt:lpstr>
      <vt:lpstr>РЫНОК</vt:lpstr>
      <vt:lpstr>КЛАССИФИКАЦИЯ</vt:lpstr>
      <vt:lpstr>НАНОАРХИТЕКТОНИКА</vt:lpstr>
      <vt:lpstr>ПОТРЕБНОСТИ</vt:lpstr>
      <vt:lpstr>ОПРЕДЕЛЕНИЕ</vt:lpstr>
      <vt:lpstr>ОПРЕДЕЛЕНИЕ</vt:lpstr>
      <vt:lpstr>СТАНОВЛЕНИЕ</vt:lpstr>
      <vt:lpstr>СТАНОВЛЕНИЕ - ПРОДОЛЖЕНИЕ</vt:lpstr>
      <vt:lpstr>НАПРАВЛЕНИЯ</vt:lpstr>
      <vt:lpstr>КОНЦЕПЦИЯ НАНОАРХИТЕКТОНИКИ</vt:lpstr>
      <vt:lpstr>ПРИНЦИП ГАРМОНИЗАЦИИ</vt:lpstr>
      <vt:lpstr>ОБЛАСТИ ПРИМЕНЕНИЯ</vt:lpstr>
      <vt:lpstr>САМОСБОРКА</vt:lpstr>
      <vt:lpstr>РАЗМЕРНОСТИ САМОСБОРОК</vt:lpstr>
      <vt:lpstr>РАЗМЕРНОСТИ САМОСБОРОК - ПРОДОЛЖЕНИЕ</vt:lpstr>
      <vt:lpstr>РАЗВИТИЕ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Сочленения и рычаги в опорно-двигательном аппарате человека</dc:title>
  <dc:creator>Ilya Juhnowski</dc:creator>
  <cp:lastModifiedBy>Ilya Juhnowski</cp:lastModifiedBy>
  <cp:revision>330</cp:revision>
  <dcterms:created xsi:type="dcterms:W3CDTF">2022-02-06T13:27:56Z</dcterms:created>
  <dcterms:modified xsi:type="dcterms:W3CDTF">2022-03-16T04:54:21Z</dcterms:modified>
</cp:coreProperties>
</file>